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  <p:sldMasterId id="2147483677" r:id="rId5"/>
  </p:sldMasterIdLst>
  <p:notesMasterIdLst>
    <p:notesMasterId r:id="rId43"/>
  </p:notesMasterIdLst>
  <p:sldIdLst>
    <p:sldId id="259" r:id="rId6"/>
    <p:sldId id="296" r:id="rId7"/>
    <p:sldId id="281" r:id="rId8"/>
    <p:sldId id="289" r:id="rId9"/>
    <p:sldId id="312" r:id="rId10"/>
    <p:sldId id="283" r:id="rId11"/>
    <p:sldId id="311" r:id="rId12"/>
    <p:sldId id="282" r:id="rId13"/>
    <p:sldId id="310" r:id="rId14"/>
    <p:sldId id="284" r:id="rId15"/>
    <p:sldId id="287" r:id="rId16"/>
    <p:sldId id="303" r:id="rId17"/>
    <p:sldId id="268" r:id="rId18"/>
    <p:sldId id="276" r:id="rId19"/>
    <p:sldId id="277" r:id="rId20"/>
    <p:sldId id="290" r:id="rId21"/>
    <p:sldId id="261" r:id="rId22"/>
    <p:sldId id="269" r:id="rId23"/>
    <p:sldId id="270" r:id="rId24"/>
    <p:sldId id="291" r:id="rId25"/>
    <p:sldId id="288" r:id="rId26"/>
    <p:sldId id="262" r:id="rId27"/>
    <p:sldId id="271" r:id="rId28"/>
    <p:sldId id="292" r:id="rId29"/>
    <p:sldId id="304" r:id="rId30"/>
    <p:sldId id="306" r:id="rId31"/>
    <p:sldId id="307" r:id="rId32"/>
    <p:sldId id="308" r:id="rId33"/>
    <p:sldId id="293" r:id="rId34"/>
    <p:sldId id="264" r:id="rId35"/>
    <p:sldId id="273" r:id="rId36"/>
    <p:sldId id="294" r:id="rId37"/>
    <p:sldId id="267" r:id="rId38"/>
    <p:sldId id="265" r:id="rId39"/>
    <p:sldId id="279" r:id="rId40"/>
    <p:sldId id="309" r:id="rId41"/>
    <p:sldId id="302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88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/>
    <p:restoredTop sz="94767"/>
  </p:normalViewPr>
  <p:slideViewPr>
    <p:cSldViewPr snapToGrid="0">
      <p:cViewPr>
        <p:scale>
          <a:sx n="105" d="100"/>
          <a:sy n="105" d="100"/>
        </p:scale>
        <p:origin x="-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C542D-D027-A348-B0BA-D98715CAB8EB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8150-19C2-E547-A4DA-178CF8273A3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5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W Titel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>
              <a:solidFill>
                <a:srgbClr val="274099"/>
              </a:solidFill>
              <a:cs typeface="Arial"/>
            </a:endParaRPr>
          </a:p>
        </p:txBody>
      </p:sp>
      <p:sp>
        <p:nvSpPr>
          <p:cNvPr id="25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rgbClr val="02288E"/>
                </a:solidFill>
                <a:latin typeface="Arial"/>
              </a:defRPr>
            </a:lvl1pPr>
            <a:lvl2pPr marL="0" indent="0">
              <a:lnSpc>
                <a:spcPts val="2200"/>
              </a:lnSpc>
              <a:buFontTx/>
              <a:buNone/>
              <a:defRPr sz="16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CEEA0D0-7851-6676-B734-1165CA06A2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632" y="5611752"/>
            <a:ext cx="3357136" cy="90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00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142E8-BCD6-59A0-8661-800078D1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A88D61-3DE5-E064-33CA-0903343C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CDE93A-FD43-A523-184F-4FED2C9C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E25620-834A-C26E-500A-E0AB7867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E43D47C-25C9-8B0E-B64C-1D4E21555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64CB29-9900-71D9-1066-0F23A7FE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8590C5D-621A-1BD6-026E-82CE72D5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52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00D8C-2368-039F-0F94-D026184E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01660A-C0B5-C04B-5BE3-44DA1765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1029A7-FDC3-7FAF-59FB-C6F7F86C1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CC26F4D-30C8-F154-C0CF-16FB35DB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A16A0F-81B4-6C20-5D95-E564E95E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398EAB-5560-9321-B2EB-B4143BE4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34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C6910-1219-7C4C-0F31-C762801B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AEB086-B534-49F0-730D-D3D130E6F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34B822-9B7D-7D0B-F97D-F82F36421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5DD77D-E32E-ECD9-9F20-13DAB5AB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AA32C6-3A48-D537-1A56-FF0DE3D3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9FD9B-7612-B6B5-34DD-BF19398D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81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BA337-2EB6-6F9E-721A-D631A3B3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2D5F26F-EF1F-4C38-4517-DAABB7F2B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4785AF-306B-E564-85A9-8E294BE2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EECE89-0EAC-61E2-2BCE-7924E76C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2EB7B-47D6-78D6-66B0-B4BFD222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7584D3A-3B6D-4984-4BA6-7FC3C9C08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42AC3B-18C4-DE9B-F24E-DBDB2F2CB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3B4B61-9AF1-F6A1-159B-218326877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1B7BB5-D8BF-3493-217A-E08FDB26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3BA212-DBED-87D0-AFFF-0832D0E1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3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W_Titel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29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de-DE" sz="1800">
              <a:solidFill>
                <a:srgbClr val="02298E"/>
              </a:solidFill>
            </a:endParaRPr>
          </a:p>
        </p:txBody>
      </p:sp>
      <p:pic>
        <p:nvPicPr>
          <p:cNvPr id="6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49" y="5715915"/>
            <a:ext cx="3007491" cy="78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/>
          <p:nvPr/>
        </p:nvSpPr>
        <p:spPr>
          <a:xfrm>
            <a:off x="484717" y="2247901"/>
            <a:ext cx="9370483" cy="404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 b="1" cap="all">
              <a:solidFill>
                <a:srgbClr val="274099"/>
              </a:solidFill>
              <a:cs typeface="Arial"/>
            </a:endParaRPr>
          </a:p>
        </p:txBody>
      </p:sp>
      <p:sp>
        <p:nvSpPr>
          <p:cNvPr id="11" name="Inhaltsplatzhalter 24"/>
          <p:cNvSpPr>
            <a:spLocks noGrp="1"/>
          </p:cNvSpPr>
          <p:nvPr>
            <p:ph sz="quarter" idx="11"/>
          </p:nvPr>
        </p:nvSpPr>
        <p:spPr>
          <a:xfrm>
            <a:off x="484717" y="2240293"/>
            <a:ext cx="9972996" cy="6071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90000"/>
              </a:lnSpc>
              <a:buFontTx/>
              <a:buNone/>
              <a:defRPr sz="2800" b="1" i="0" cap="all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400"/>
              </a:lnSpc>
              <a:buFontTx/>
              <a:buNone/>
              <a:defRPr sz="1600" b="1" i="0" cap="none" baseline="0">
                <a:solidFill>
                  <a:srgbClr val="274099"/>
                </a:solidFill>
                <a:latin typeface="Arial"/>
              </a:defRPr>
            </a:lvl2pPr>
            <a:lvl3pPr marL="0" indent="0">
              <a:lnSpc>
                <a:spcPts val="2400"/>
              </a:lnSpc>
              <a:buFontTx/>
              <a:buNone/>
              <a:defRPr sz="1400" b="0" i="0" cap="none" baseline="0">
                <a:solidFill>
                  <a:srgbClr val="274099"/>
                </a:solidFill>
                <a:latin typeface="Arial"/>
              </a:defRPr>
            </a:lvl3pPr>
            <a:lvl4pPr marL="0" indent="0">
              <a:lnSpc>
                <a:spcPts val="1800"/>
              </a:lnSpc>
              <a:buFontTx/>
              <a:buNone/>
              <a:defRPr sz="1100" b="0" i="0" cap="none" baseline="0">
                <a:solidFill>
                  <a:srgbClr val="274099"/>
                </a:solidFill>
                <a:latin typeface="Arial"/>
              </a:defRPr>
            </a:lvl4pPr>
            <a:lvl5pPr marL="1828800" indent="0">
              <a:lnSpc>
                <a:spcPts val="3400"/>
              </a:lnSpc>
              <a:buFontTx/>
              <a:buNone/>
              <a:defRPr sz="2800" b="1" i="0" cap="all" baseline="0">
                <a:latin typeface="Arial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28"/>
          <p:cNvSpPr>
            <a:spLocks noGrp="1"/>
          </p:cNvSpPr>
          <p:nvPr>
            <p:ph type="body" sz="quarter" idx="12"/>
          </p:nvPr>
        </p:nvSpPr>
        <p:spPr>
          <a:xfrm>
            <a:off x="484717" y="2847460"/>
            <a:ext cx="9972995" cy="6938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buFontTx/>
              <a:buNone/>
              <a:defRPr sz="1600" b="1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5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8"/>
          <p:cNvSpPr>
            <a:spLocks noGrp="1"/>
          </p:cNvSpPr>
          <p:nvPr>
            <p:ph type="body" sz="quarter" idx="13"/>
          </p:nvPr>
        </p:nvSpPr>
        <p:spPr>
          <a:xfrm>
            <a:off x="484717" y="4085543"/>
            <a:ext cx="9972995" cy="10227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sz="1600" b="0" i="0" baseline="0">
                <a:solidFill>
                  <a:schemeClr val="bg1"/>
                </a:solidFill>
                <a:latin typeface="Arial"/>
              </a:defRPr>
            </a:lvl1pPr>
            <a:lvl2pPr marL="0" indent="0">
              <a:lnSpc>
                <a:spcPts val="2000"/>
              </a:lnSpc>
              <a:buFontTx/>
              <a:buNone/>
              <a:defRPr sz="1400" baseline="0">
                <a:solidFill>
                  <a:srgbClr val="274099"/>
                </a:solidFill>
                <a:latin typeface="Arial"/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6263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15" y="6201515"/>
            <a:ext cx="1823817" cy="4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Untertitel 6"/>
          <p:cNvSpPr txBox="1">
            <a:spLocks/>
          </p:cNvSpPr>
          <p:nvPr userDrawn="1"/>
        </p:nvSpPr>
        <p:spPr>
          <a:xfrm>
            <a:off x="64346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dirty="0">
                <a:solidFill>
                  <a:srgbClr val="0229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- Optimierung von Datenbanken</a:t>
            </a:r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637117" y="6421438"/>
            <a:ext cx="77872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kern="1200" dirty="0">
                <a:solidFill>
                  <a:srgbClr val="02298E"/>
                </a:solidFill>
                <a:latin typeface="Arial" charset="0"/>
                <a:ea typeface="ヒラギノ角ゴ Pro W3" charset="0"/>
                <a:cs typeface="Arial" charset="0"/>
              </a:rPr>
              <a:t>Daniel Freire Mendes</a:t>
            </a:r>
            <a:endParaRPr lang="en-US" sz="1100" kern="1200" dirty="0">
              <a:solidFill>
                <a:srgbClr val="02298E"/>
              </a:solidFill>
              <a:latin typeface="Arial" charset="0"/>
              <a:ea typeface="ヒラギノ角ゴ Pro W3" charset="0"/>
              <a:cs typeface="Arial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AEE6DE-D5F7-5DC6-D8CB-04F5B71E345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181" y="1473932"/>
            <a:ext cx="10938935" cy="413947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B11D7-631F-235F-8211-DBACFCA3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8" y="368771"/>
            <a:ext cx="10962219" cy="959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cap="all" dirty="0">
                <a:solidFill>
                  <a:srgbClr val="02298E"/>
                </a:solidFill>
                <a:latin typeface="Arial"/>
                <a:ea typeface="ヒラギノ角ゴ Pro W3" charset="0"/>
                <a:cs typeface="ヒラギノ角ゴ Pro W3" charset="0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/>
              <a:t>Mastertitelformat bearbeiten</a:t>
            </a:r>
            <a:endParaRPr lang="en-US"/>
          </a:p>
        </p:txBody>
      </p:sp>
      <p:sp>
        <p:nvSpPr>
          <p:cNvPr id="2" name="Foliennummernplatzhalter 20">
            <a:extLst>
              <a:ext uri="{FF2B5EF4-FFF2-40B4-BE49-F238E27FC236}">
                <a16:creationId xmlns:a16="http://schemas.microsoft.com/office/drawing/2014/main" id="{BA7A5E1A-4E53-DDFF-2B11-46149FDAB6F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01288E"/>
                </a:solidFill>
              </a:defRPr>
            </a:lvl1pPr>
          </a:lstStyle>
          <a:p>
            <a:fld id="{8F9EB104-BB31-4676-A69B-D2BC3D1EFC76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20554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kapitel">
    <p:bg>
      <p:bgPr>
        <a:solidFill>
          <a:srgbClr val="012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643467" y="6045200"/>
            <a:ext cx="10915651" cy="0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 2"/>
          <p:cNvPicPr>
            <a:picLocks noChangeAspect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715" y="6201515"/>
            <a:ext cx="1823817" cy="4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Untertitel 6"/>
          <p:cNvSpPr txBox="1">
            <a:spLocks/>
          </p:cNvSpPr>
          <p:nvPr userDrawn="1"/>
        </p:nvSpPr>
        <p:spPr>
          <a:xfrm>
            <a:off x="643468" y="6238876"/>
            <a:ext cx="7776633" cy="1825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3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de-DE" altLang="de-DE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- Optimierung von Datenbanken</a:t>
            </a:r>
          </a:p>
        </p:txBody>
      </p:sp>
      <p:sp>
        <p:nvSpPr>
          <p:cNvPr id="11" name="Textfeld 10"/>
          <p:cNvSpPr txBox="1">
            <a:spLocks noChangeArrowheads="1"/>
          </p:cNvSpPr>
          <p:nvPr userDrawn="1"/>
        </p:nvSpPr>
        <p:spPr bwMode="auto">
          <a:xfrm>
            <a:off x="637117" y="6421438"/>
            <a:ext cx="778721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ヒラギノ角ゴ Pro W3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kern="1200" dirty="0">
                <a:solidFill>
                  <a:schemeClr val="bg1"/>
                </a:solidFill>
                <a:latin typeface="Arial" charset="0"/>
                <a:ea typeface="ヒラギノ角ゴ Pro W3" charset="0"/>
                <a:cs typeface="Arial" charset="0"/>
              </a:rPr>
              <a:t>Daniel Freire Mendes</a:t>
            </a:r>
            <a:endParaRPr lang="en-US" sz="1100" kern="1200" dirty="0">
              <a:solidFill>
                <a:schemeClr val="bg1"/>
              </a:solidFill>
              <a:latin typeface="Arial" charset="0"/>
              <a:ea typeface="ヒラギノ角ゴ Pro W3" charset="0"/>
              <a:cs typeface="Arial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0B11D7-631F-235F-8211-DBACFCA3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399" y="2512486"/>
            <a:ext cx="10507133" cy="139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i="0" kern="1200" cap="all" dirty="0">
                <a:solidFill>
                  <a:schemeClr val="bg1"/>
                </a:solidFill>
                <a:latin typeface="Arial"/>
                <a:ea typeface="ヒラギノ角ゴ Pro W3" charset="0"/>
                <a:cs typeface="ヒラギノ角ゴ Pro W3" charset="0"/>
              </a:defRPr>
            </a:lvl1pPr>
          </a:lstStyle>
          <a:p>
            <a:pPr marL="0" marR="0" lvl="0" indent="0" algn="l" defTabSz="457200" rtl="0" eaLnBrk="0" fontAlgn="base" latinLnBrk="0" hangingPunct="0">
              <a:lnSpc>
                <a:spcPts val="24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" name="Foliennummernplatzhalter 20">
            <a:extLst>
              <a:ext uri="{FF2B5EF4-FFF2-40B4-BE49-F238E27FC236}">
                <a16:creationId xmlns:a16="http://schemas.microsoft.com/office/drawing/2014/main" id="{BA7A5E1A-4E53-DDFF-2B11-46149FDAB6F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F9EB104-BB31-4676-A69B-D2BC3D1EFC76}" type="slidenum">
              <a:rPr lang="de-DE" altLang="de-DE" smtClean="0"/>
              <a:pPr/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363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D2107-E0BD-2F2F-8399-8CD2A7DB1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4405EA-F8E6-4B34-10E2-DD5AD5FA1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E1731-0583-217E-984F-EABA40C9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83CF59-D5A4-9CB4-36E8-D97230DF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19E0F1-CDAA-D2FB-2D91-A1372868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3A439-367B-6C78-9510-5CBF8A2D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4200-EC4D-29C0-F9E4-4CBD5DFEE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07B246-584C-C336-657B-94FA2489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287D6E-EB4C-72FE-8C53-741E796E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35811A-4556-97EC-FA9F-547298CA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9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246C5-362A-5115-877F-2B82675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54D7E0-7BC6-31B9-7FEC-981937311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B8B94-A4DF-9938-EF88-1FE1DB6B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2FE19C-4C55-76D3-0C20-C1D27013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C9EBF2-74E0-DBDD-FCF3-8249EA2B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0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042458-8817-B4EC-E980-0115F57A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6D667-D330-F9EF-F3D5-F21B17578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9772CB-4B3A-F44D-0A02-BC98CC611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8C78AE-AB51-71E1-1766-1DEBB845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53B842-DFE6-EE28-41BB-8BE298B1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6F28BF-74FF-03B8-9722-74E66F27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4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16F85-8E82-7627-F63A-1A42D4EF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2C39D8-1F53-890F-F337-F3DD2E64D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648CA1-80FC-65F4-9655-2C52660B4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621A5C-89A6-BDC0-06D5-8FCC253B9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F226F0-FE94-A637-D258-3924304FB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5CC22A-3B82-6CF6-5F36-E6E00A4F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2FCC66E-935B-7E9A-16E9-E04F71679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EA00D1-A485-11DD-D2D3-D0D5C01A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2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36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89" r:id="rId4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ヒラギノ角ゴ Pro W3" charset="0"/>
          <a:cs typeface="ヒラギノ角ゴ Pro W3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0"/>
          <a:cs typeface="ヒラギノ角ゴ Pro W3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ヒラギノ角ゴ Pro W3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0351C79-7D7B-E675-0590-B29E7397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50B183-6CBC-41AB-C11E-D51BE803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94DCFB-8200-AC65-DEA9-76E63A1CF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BAA47-0908-7E47-A2A2-84EDE277B6B8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4BBD81-97BA-CAB4-4BD2-22F8CB80E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6C6353-F40B-993F-41D1-06D04EB50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9D651-F537-5645-8A43-D17A36F603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3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2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c/c3/Python-logo-notext.svg/1869px-Python-logo-notext.svg.png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pload.wikimedia.org/wikipedia/commons/thumb/e/ed/Pandas_logo.svg/2560px-Pandas_logo.svg.png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www.svgrepo.com/show/306098/githubactions.svg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s://images.icon-icons.com/2415/PNG/512/postgresql_plain_wordmark_logo_icon_146390.png" TargetMode="External"/><Relationship Id="rId4" Type="http://schemas.openxmlformats.org/officeDocument/2006/relationships/hyperlink" Target="https://upload.wikimedia.org/wikipedia/commons/9/91/Octicons-mark-github.svg" TargetMode="External"/><Relationship Id="rId9" Type="http://schemas.openxmlformats.org/officeDocument/2006/relationships/hyperlink" Target="https://upload.wikimedia.org/wikipedia/de/thumb/d/dd/MySQL_logo.svg/1200px-MySQL_logo.svg.png" TargetMode="Externa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icon-icons.com/2415/PNG/512/postgresql_plain_wordmark_logo_icon_146390.png" TargetMode="External"/><Relationship Id="rId3" Type="http://schemas.openxmlformats.org/officeDocument/2006/relationships/hyperlink" Target="https://www.svgrepo.com/show/306098/githubactions.svg" TargetMode="External"/><Relationship Id="rId7" Type="http://schemas.openxmlformats.org/officeDocument/2006/relationships/hyperlink" Target="https://upload.wikimedia.org/wikipedia/de/thumb/d/dd/MySQL_logo.svg/1200px-MySQL_logo.svg.png" TargetMode="External"/><Relationship Id="rId2" Type="http://schemas.openxmlformats.org/officeDocument/2006/relationships/hyperlink" Target="https://upload.wikimedia.org/wikipedia/commons/9/91/Octicons-mark-github.sv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pload.wikimedia.org/wikipedia/commons/thumb/c/c3/Python-logo-notext.svg/1869px-Python-logo-notext.svg.png" TargetMode="External"/><Relationship Id="rId5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4" Type="http://schemas.openxmlformats.org/officeDocument/2006/relationships/hyperlink" Target="https://upload.wikimedia.org/wikipedia/commons/thumb/e/ed/Pandas_logo.svg/2560px-Pandas_logo.svg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hyperlink" Target="https://upload.wikimedia.org/wikipedia/commons/thumb/e/ed/Pandas_logo.svg/2560px-Pandas_logo.svg.png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vgrepo.com/show/306098/githubactions.svg" TargetMode="External"/><Relationship Id="rId11" Type="http://schemas.openxmlformats.org/officeDocument/2006/relationships/hyperlink" Target="https://images.icon-icons.com/2415/PNG/512/postgresql_plain_wordmark_logo_icon_146390.png" TargetMode="External"/><Relationship Id="rId5" Type="http://schemas.openxmlformats.org/officeDocument/2006/relationships/hyperlink" Target="https://upload.wikimedia.org/wikipedia/commons/9/91/Octicons-mark-github.svg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s://upload.wikimedia.org/wikipedia/de/thumb/d/dd/MySQL_logo.svg/1200px-MySQL_logo.svg.png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upload.wikimedia.org/wikipedia/commons/thumb/c/c3/Python-logo-notext.svg/1869px-Python-logo-notext.svg.png" TargetMode="External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" Target="slide10.xml"/><Relationship Id="rId12" Type="http://schemas.openxmlformats.org/officeDocument/2006/relationships/hyperlink" Target="https://upload.wikimedia.org/wikipedia/commons/thumb/e/ed/Pandas_logo.svg/2560px-Pandas_logo.svg.png" TargetMode="External"/><Relationship Id="rId2" Type="http://schemas.openxmlformats.org/officeDocument/2006/relationships/audio" Target="../media/media2.m4a"/><Relationship Id="rId20" Type="http://schemas.openxmlformats.org/officeDocument/2006/relationships/image" Target="../media/image16.png"/><Relationship Id="rId1" Type="http://schemas.microsoft.com/office/2007/relationships/media" Target="../media/media2.m4a"/><Relationship Id="rId6" Type="http://schemas.openxmlformats.org/officeDocument/2006/relationships/image" Target="../media/image14.png"/><Relationship Id="rId11" Type="http://schemas.openxmlformats.org/officeDocument/2006/relationships/hyperlink" Target="https://www.svgrepo.com/show/306098/githubactions.svg" TargetMode="External"/><Relationship Id="rId5" Type="http://schemas.openxmlformats.org/officeDocument/2006/relationships/slide" Target="slide12.xml"/><Relationship Id="rId15" Type="http://schemas.openxmlformats.org/officeDocument/2006/relationships/image" Target="../media/image16.png"/><Relationship Id="rId10" Type="http://schemas.openxmlformats.org/officeDocument/2006/relationships/hyperlink" Target="https://upload.wikimedia.org/wikipedia/commons/9/91/Octicons-mark-github.svg" TargetMode="External"/><Relationship Id="rId19" Type="http://schemas.openxmlformats.org/officeDocument/2006/relationships/slide" Target="slide11.xml"/><Relationship Id="rId4" Type="http://schemas.openxmlformats.org/officeDocument/2006/relationships/image" Target="../media/image13.png"/><Relationship Id="rId9" Type="http://schemas.openxmlformats.org/officeDocument/2006/relationships/slide" Target="slide8.xml"/><Relationship Id="rId14" Type="http://schemas.openxmlformats.org/officeDocument/2006/relationships/hyperlink" Target="https://upload.wikimedia.org/wikipedia/commons/thumb/c/c3/Python-logo-notext.svg/1869px-Python-logo-notext.svg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9/91/Octicons-mark-github.svg" TargetMode="Externa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3.xml"/><Relationship Id="rId7" Type="http://schemas.openxmlformats.org/officeDocument/2006/relationships/slide" Target="slide8.xml"/><Relationship Id="rId12" Type="http://schemas.openxmlformats.org/officeDocument/2006/relationships/hyperlink" Target="https://upload.wikimedia.org/wikipedia/commons/thumb/c/c3/Python-logo-notext.svg/1869px-Python-logo-notext.svg.png" TargetMode="External"/><Relationship Id="rId17" Type="http://schemas.openxmlformats.org/officeDocument/2006/relationships/slide" Target="slide9.xml"/><Relationship Id="rId2" Type="http://schemas.openxmlformats.org/officeDocument/2006/relationships/audio" Target="../media/media2.m4a"/><Relationship Id="rId16" Type="http://schemas.openxmlformats.org/officeDocument/2006/relationships/image" Target="../media/image18.png"/><Relationship Id="rId1" Type="http://schemas.microsoft.com/office/2007/relationships/media" Target="../media/media2.m4a"/><Relationship Id="rId6" Type="http://schemas.openxmlformats.org/officeDocument/2006/relationships/image" Target="../media/image15.png"/><Relationship Id="rId11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5" Type="http://schemas.openxmlformats.org/officeDocument/2006/relationships/slide" Target="slide12.xml"/><Relationship Id="rId15" Type="http://schemas.openxmlformats.org/officeDocument/2006/relationships/image" Target="../media/image4.png"/><Relationship Id="rId10" Type="http://schemas.openxmlformats.org/officeDocument/2006/relationships/hyperlink" Target="https://upload.wikimedia.org/wikipedia/commons/thumb/e/ed/Pandas_logo.svg/2560px-Pandas_logo.svg.png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www.svgrepo.com/show/306098/githubactions.svg" TargetMode="External"/><Relationship Id="rId1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vgrepo.com/show/306098/githubactions.svg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upload.wikimedia.org/wikipedia/commons/9/91/Octicons-mark-github.svg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22.png"/><Relationship Id="rId11" Type="http://schemas.openxmlformats.org/officeDocument/2006/relationships/hyperlink" Target="https://upload.wikimedia.org/wikipedia/commons/thumb/c/c3/Python-logo-notext.svg/1869px-Python-logo-notext.svg.png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s://upload.wikimedia.org/wikipedia/commons/thumb/2/20/Bash_Logo_black_and_white_icon_only.svg/672px-Bash_Logo_black_and_white_icon_only.svg.png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upload.wikimedia.org/wikipedia/commons/thumb/e/ed/Pandas_logo.svg/2560px-Pandas_logo.svg.p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02FB152-CD33-E3E1-9FB1-B8C607C9CC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9502" y="1940124"/>
            <a:ext cx="9972996" cy="1387190"/>
          </a:xfrm>
        </p:spPr>
        <p:txBody>
          <a:bodyPr/>
          <a:lstStyle/>
          <a:p>
            <a:pPr algn="ctr"/>
            <a:r>
              <a:rPr lang="de-DE" sz="4200" dirty="0"/>
              <a:t>Performance - Optimierung </a:t>
            </a:r>
          </a:p>
          <a:p>
            <a:pPr algn="ctr"/>
            <a:r>
              <a:rPr lang="de-DE" sz="4200" dirty="0"/>
              <a:t>von Datenbanken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B71EA1-752D-D4F3-1D2D-79FFBDC13D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09503" y="3404407"/>
            <a:ext cx="9972995" cy="693837"/>
          </a:xfrm>
        </p:spPr>
        <p:txBody>
          <a:bodyPr/>
          <a:lstStyle/>
          <a:p>
            <a:pPr algn="ctr"/>
            <a:r>
              <a:rPr lang="de-DE" sz="2400" dirty="0"/>
              <a:t>Daniel Freire Mendes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91B98B-6268-F957-E76E-E6BB3D299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717" y="4917876"/>
            <a:ext cx="9972995" cy="69383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1800" dirty="0"/>
              <a:t>Erstprüferin: Prof. Dr. Stefan Sarstedt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1800" dirty="0"/>
              <a:t>Zweitprüfer: Prof. Dr. Olaf Zukunft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9E82C002-4E91-FDF3-856D-E532D3A65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"/>
    </mc:Choice>
    <mc:Fallback xmlns="">
      <p:transition spd="slow" advTm="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1245BA4-C60B-31A3-AAE2-AE2F6E11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50" t="23714" r="26195" b="23574"/>
          <a:stretch/>
        </p:blipFill>
        <p:spPr>
          <a:xfrm>
            <a:off x="2846281" y="1947884"/>
            <a:ext cx="6486732" cy="3094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45B198-56C2-632B-5CEC-14774A2D6089}"/>
              </a:ext>
            </a:extLst>
          </p:cNvPr>
          <p:cNvSpPr txBox="1"/>
          <p:nvPr/>
        </p:nvSpPr>
        <p:spPr>
          <a:xfrm>
            <a:off x="2858987" y="1609330"/>
            <a:ext cx="561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Beispielhafter Aufruf des </a:t>
            </a:r>
            <a:r>
              <a:rPr lang="de-DE" sz="1600" b="1" dirty="0" err="1"/>
              <a:t>Orchestrator</a:t>
            </a:r>
            <a:r>
              <a:rPr lang="de-DE" sz="1600" b="1" dirty="0"/>
              <a:t>-Skripts: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6294FDE-7D81-D630-9786-21A56FAE7067}"/>
              </a:ext>
            </a:extLst>
          </p:cNvPr>
          <p:cNvSpPr/>
          <p:nvPr/>
        </p:nvSpPr>
        <p:spPr>
          <a:xfrm>
            <a:off x="6296075" y="1449000"/>
            <a:ext cx="5158004" cy="396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Werden in zwei Szenarien verwendet: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Alle Metriken aus den entstandenen CSV-Dateien für die Insert- und Select-Benchmarks kombinieren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Visualisierung der kombinierten Ergebnisse mithilfe von Graphen mit den Tools </a:t>
            </a:r>
            <a:r>
              <a:rPr lang="de-DE" b="1" dirty="0" err="1"/>
              <a:t>pandas</a:t>
            </a:r>
            <a:r>
              <a:rPr lang="de-DE" b="1" dirty="0"/>
              <a:t> </a:t>
            </a:r>
            <a:r>
              <a:rPr lang="de-DE" dirty="0"/>
              <a:t>und </a:t>
            </a:r>
            <a:r>
              <a:rPr lang="de-DE" b="1" dirty="0" err="1"/>
              <a:t>matplotlib</a:t>
            </a:r>
            <a:endParaRPr lang="de-DE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Die Python-Skripte werden nach Ablauf aller Benchmarks am Ende des </a:t>
            </a:r>
            <a:r>
              <a:rPr lang="de-DE" dirty="0" err="1"/>
              <a:t>Orchestrotor</a:t>
            </a:r>
            <a:r>
              <a:rPr lang="de-DE" dirty="0"/>
              <a:t>-Skripts aufgerufen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913B0EC-3B3F-E28F-474F-530522CB8468}"/>
              </a:ext>
            </a:extLst>
          </p:cNvPr>
          <p:cNvSpPr/>
          <p:nvPr/>
        </p:nvSpPr>
        <p:spPr>
          <a:xfrm>
            <a:off x="737923" y="1449000"/>
            <a:ext cx="5158004" cy="396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/>
              <a:t>Bash-Shell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Führt die Sysbench-Befehle in korrekter Reihenfolge aus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 err="1"/>
              <a:t>Prepare</a:t>
            </a:r>
            <a:r>
              <a:rPr lang="de-DE" b="1" dirty="0"/>
              <a:t> &gt; Insert &gt; Select &gt; </a:t>
            </a:r>
            <a:r>
              <a:rPr lang="de-DE" b="1" dirty="0" err="1"/>
              <a:t>Cleanup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 Skript durchgeht unterschiedliche Variablen, die exportiert werden können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Verschiedene DBMS werden abgefragt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Entweder 1 Select-Methode in einer Datei oder mehrere gebündelt in einem Ordner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Select-Ports abfragbar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Extrahiert Ergebnisse aus Logs in CSV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88386A-D977-40E8-5611-6E2F3C202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Skriptsprachen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2EAF96-B07A-0DAC-EF3A-B9B64EEB703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10</a:t>
            </a:fld>
            <a:endParaRPr lang="de-DE" altLang="de-DE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AB44BEBC-8E50-39EC-2779-D42891B89C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863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5"/>
    </mc:Choice>
    <mc:Fallback>
      <p:transition spd="slow" advTm="8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/>
      <p:bldP spid="7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1284F-FF7A-A21A-EA18-52C6DD335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3A75449D-5F92-96BA-0737-73A9A56293EE}"/>
              </a:ext>
            </a:extLst>
          </p:cNvPr>
          <p:cNvSpPr/>
          <p:nvPr/>
        </p:nvSpPr>
        <p:spPr>
          <a:xfrm>
            <a:off x="2941200" y="4640400"/>
            <a:ext cx="6307200" cy="12312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Alle Metriken für 1 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Alle Skripte für eine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Hexagon mit mehreren Metriken aus den Endresultaten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BA49322-9BD7-D705-9DDD-E3CDBE277BA5}"/>
              </a:ext>
            </a:extLst>
          </p:cNvPr>
          <p:cNvSpPr/>
          <p:nvPr/>
        </p:nvSpPr>
        <p:spPr>
          <a:xfrm>
            <a:off x="2941200" y="4640400"/>
            <a:ext cx="6307200" cy="12312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Alle Metriken für 1 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Alle Skripte für eine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Hexagon mit mehreren Metriken aus den Endresultaten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17AD1D-0FAE-B1F7-4CA2-328D768A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Grapherstellung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418124-7FC1-A8EF-1AEE-22EFBDF014D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11</a:t>
            </a:fld>
            <a:endParaRPr lang="de-DE" altLang="de-DE" dirty="0"/>
          </a:p>
        </p:txBody>
      </p:sp>
      <p:pic>
        <p:nvPicPr>
          <p:cNvPr id="9" name="Grafik 8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C17D4B98-9452-8C32-5F93-95F637C1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02" y="1342631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F6F04342-1EEB-033B-B68D-F5157ED3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8" y="1342631"/>
            <a:ext cx="4860000" cy="3120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 descr="Ein Bild, das Diagramm, Screenshot, Kreis enthält.&#10;&#10;Automatisch generierte Beschreibung">
            <a:extLst>
              <a:ext uri="{FF2B5EF4-FFF2-40B4-BE49-F238E27FC236}">
                <a16:creationId xmlns:a16="http://schemas.microsoft.com/office/drawing/2014/main" id="{907C5C66-815F-5319-3059-8A58E1B38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114" y="1342631"/>
            <a:ext cx="3973065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42117859-5129-C8D5-8006-8F58595F6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98" y="1342631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54259BB3-A572-D09E-8E62-BE364E216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802" y="1342631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46E5351-23D0-C522-1F99-B58522AC5427}"/>
              </a:ext>
            </a:extLst>
          </p:cNvPr>
          <p:cNvSpPr/>
          <p:nvPr/>
        </p:nvSpPr>
        <p:spPr>
          <a:xfrm>
            <a:off x="2941200" y="4640400"/>
            <a:ext cx="6307200" cy="12312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Alle Metriken für 1 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 Skripte für eine Metrik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Hexagon mit mehreren Metriken aus den Endresultaten</a:t>
            </a:r>
          </a:p>
        </p:txBody>
      </p:sp>
    </p:spTree>
    <p:extLst>
      <p:ext uri="{BB962C8B-B14F-4D97-AF65-F5344CB8AC3E}">
        <p14:creationId xmlns:p14="http://schemas.microsoft.com/office/powerpoint/2010/main" val="339347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1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9F2D-A6EC-8E00-2AB9-D39A05BD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564DC48-E9F6-A10D-6558-94F62C66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46" y="1268733"/>
            <a:ext cx="7721938" cy="4626418"/>
          </a:xfrm>
          <a:prstGeom prst="roundRect">
            <a:avLst>
              <a:gd name="adj" fmla="val 6716"/>
            </a:avLst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8C03FFD-A5F2-11AD-9D81-36ADC68C0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CI/CD - Plattform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F1DCB1-1AF0-D7F5-92AA-FF563C0D3AF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12</a:t>
            </a:fld>
            <a:endParaRPr lang="de-DE" altLang="de-DE" dirty="0"/>
          </a:p>
        </p:txBody>
      </p:sp>
      <p:pic>
        <p:nvPicPr>
          <p:cNvPr id="5" name="Inhaltsplatzhalter 4" descr="Ein Bild, das Software, Multimedia-Software, Text, Grafiksoftware enthält.&#10;&#10;Automatisch generierte Beschreibung">
            <a:extLst>
              <a:ext uri="{FF2B5EF4-FFF2-40B4-BE49-F238E27FC236}">
                <a16:creationId xmlns:a16="http://schemas.microsoft.com/office/drawing/2014/main" id="{AAB9F69C-05C5-3DA8-4808-80F870C90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11"/>
          <a:stretch/>
        </p:blipFill>
        <p:spPr>
          <a:xfrm>
            <a:off x="4404150" y="1559524"/>
            <a:ext cx="7377605" cy="3813789"/>
          </a:xfrm>
          <a:prstGeom prst="roundRect">
            <a:avLst>
              <a:gd name="adj" fmla="val 4323"/>
            </a:avLst>
          </a:prstGeom>
          <a:noFill/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EFDDB5D-1868-3DD4-115E-54CB2226E720}"/>
              </a:ext>
            </a:extLst>
          </p:cNvPr>
          <p:cNvSpPr/>
          <p:nvPr/>
        </p:nvSpPr>
        <p:spPr>
          <a:xfrm>
            <a:off x="410245" y="1343568"/>
            <a:ext cx="3741149" cy="42457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3 Aufträge in der Pipeline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Vorbereiten aller Variablen</a:t>
            </a:r>
          </a:p>
          <a:p>
            <a:pPr marL="576000" lvl="1" indent="-216000">
              <a:buFont typeface="Arial" panose="020B0604020202020204" pitchFamily="34" charset="0"/>
              <a:buChar char="•"/>
            </a:pPr>
            <a:r>
              <a:rPr lang="de-DE" dirty="0"/>
              <a:t>Prüfen, ob vorhanden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de-DE" dirty="0"/>
              <a:t>Alle Konfigurationen in einer Matrix - Strategie</a:t>
            </a:r>
          </a:p>
          <a:p>
            <a:pPr marL="540000" lvl="1" indent="-216000">
              <a:buFont typeface="Arial" panose="020B0604020202020204" pitchFamily="34" charset="0"/>
              <a:buChar char="•"/>
            </a:pPr>
            <a:r>
              <a:rPr lang="de-DE" dirty="0"/>
              <a:t>Installation der Abhängigkeiten</a:t>
            </a:r>
          </a:p>
          <a:p>
            <a:pPr marL="540000" lvl="1" indent="-216000">
              <a:buFont typeface="Arial" panose="020B0604020202020204" pitchFamily="34" charset="0"/>
              <a:buChar char="•"/>
            </a:pPr>
            <a:r>
              <a:rPr lang="de-DE" dirty="0"/>
              <a:t>DBMS-Container starten</a:t>
            </a:r>
          </a:p>
          <a:p>
            <a:pPr marL="540000" lvl="1" indent="-216000">
              <a:buFont typeface="Arial" panose="020B0604020202020204" pitchFamily="34" charset="0"/>
              <a:buChar char="•"/>
            </a:pPr>
            <a:r>
              <a:rPr lang="de-DE" dirty="0"/>
              <a:t>Durchführen des Skripts</a:t>
            </a:r>
          </a:p>
          <a:p>
            <a:pPr marL="540000" lvl="1" indent="-216000">
              <a:buFont typeface="Arial" panose="020B0604020202020204" pitchFamily="34" charset="0"/>
              <a:buChar char="•"/>
            </a:pPr>
            <a:r>
              <a:rPr lang="de-DE" dirty="0"/>
              <a:t>Einzelne Output-Ordner als </a:t>
            </a:r>
            <a:r>
              <a:rPr lang="de-DE" dirty="0" err="1"/>
              <a:t>Artifakt</a:t>
            </a:r>
            <a:r>
              <a:rPr lang="de-DE" dirty="0"/>
              <a:t> hochladen</a:t>
            </a:r>
          </a:p>
          <a:p>
            <a:pPr marL="245700" indent="-342900">
              <a:spcBef>
                <a:spcPts val="600"/>
              </a:spcBef>
              <a:buFont typeface="+mj-lt"/>
              <a:buAutoNum type="arabicPeriod"/>
            </a:pPr>
            <a:r>
              <a:rPr lang="de-DE" dirty="0"/>
              <a:t>Hochladen aller </a:t>
            </a:r>
            <a:r>
              <a:rPr lang="de-DE" dirty="0" err="1"/>
              <a:t>Artifakte</a:t>
            </a:r>
            <a:endParaRPr lang="de-DE" dirty="0"/>
          </a:p>
        </p:txBody>
      </p:sp>
      <p:pic>
        <p:nvPicPr>
          <p:cNvPr id="2" name="Inhaltsplatzhalter 4" descr="Ein Bild, das Software, Multimedia-Software, Text, Grafiksoftware enthält.&#10;&#10;Automatisch generierte Beschreibung">
            <a:extLst>
              <a:ext uri="{FF2B5EF4-FFF2-40B4-BE49-F238E27FC236}">
                <a16:creationId xmlns:a16="http://schemas.microsoft.com/office/drawing/2014/main" id="{E8B13429-BB0A-BDBC-C072-BFCC8A07AF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11"/>
          <a:stretch/>
        </p:blipFill>
        <p:spPr>
          <a:xfrm>
            <a:off x="1614428" y="1268732"/>
            <a:ext cx="8949600" cy="4626418"/>
          </a:xfrm>
          <a:prstGeom prst="roundRect">
            <a:avLst>
              <a:gd name="adj" fmla="val 4323"/>
            </a:avLst>
          </a:prstGeom>
          <a:noFill/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5345794-F683-1FEB-FC5E-CA65A01FE4E4}"/>
              </a:ext>
            </a:extLst>
          </p:cNvPr>
          <p:cNvSpPr/>
          <p:nvPr/>
        </p:nvSpPr>
        <p:spPr>
          <a:xfrm>
            <a:off x="3816280" y="3750230"/>
            <a:ext cx="1676120" cy="4546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1E854B-3DD0-6B23-E96E-A256CA26B15E}"/>
              </a:ext>
            </a:extLst>
          </p:cNvPr>
          <p:cNvSpPr/>
          <p:nvPr/>
        </p:nvSpPr>
        <p:spPr>
          <a:xfrm>
            <a:off x="5615852" y="3582157"/>
            <a:ext cx="1968657" cy="2313426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E93BBE-B848-F0A1-C754-9A0C75018CDA}"/>
              </a:ext>
            </a:extLst>
          </p:cNvPr>
          <p:cNvSpPr/>
          <p:nvPr/>
        </p:nvSpPr>
        <p:spPr>
          <a:xfrm>
            <a:off x="7707961" y="3750229"/>
            <a:ext cx="1676120" cy="45468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A5438B1-56C2-9D33-C32C-B95449D16E2E}"/>
              </a:ext>
            </a:extLst>
          </p:cNvPr>
          <p:cNvSpPr/>
          <p:nvPr/>
        </p:nvSpPr>
        <p:spPr>
          <a:xfrm>
            <a:off x="6475956" y="2581834"/>
            <a:ext cx="2908125" cy="38683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A30BA2D-9A13-DEF5-A933-ADFCD88A0F6F}"/>
              </a:ext>
            </a:extLst>
          </p:cNvPr>
          <p:cNvSpPr/>
          <p:nvPr/>
        </p:nvSpPr>
        <p:spPr>
          <a:xfrm>
            <a:off x="3765041" y="2581833"/>
            <a:ext cx="2584537" cy="38683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50418F-DD9D-4125-A8A3-3777B2498D72}"/>
              </a:ext>
            </a:extLst>
          </p:cNvPr>
          <p:cNvSpPr/>
          <p:nvPr/>
        </p:nvSpPr>
        <p:spPr>
          <a:xfrm>
            <a:off x="3529887" y="1597218"/>
            <a:ext cx="572785" cy="28206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2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D86436A-7151-8E26-8517-7649E583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 der Benchmarks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365491-6AAB-DC87-9819-6CE311C9F4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13</a:t>
            </a:fld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CF5CF5-3A51-93F7-98BA-D04BC210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50" t="23714" r="26195" b="23574"/>
          <a:stretch/>
        </p:blipFill>
        <p:spPr>
          <a:xfrm>
            <a:off x="6657607" y="2388455"/>
            <a:ext cx="5048519" cy="2408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252B85D0-DD54-31CD-D4A9-F146F9F47DB9}"/>
              </a:ext>
            </a:extLst>
          </p:cNvPr>
          <p:cNvSpPr/>
          <p:nvPr/>
        </p:nvSpPr>
        <p:spPr>
          <a:xfrm>
            <a:off x="737923" y="1366936"/>
            <a:ext cx="5158004" cy="445138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600"/>
              </a:spcAft>
            </a:pPr>
            <a:r>
              <a:rPr lang="de-DE" b="1" dirty="0" err="1"/>
              <a:t>Orchestrator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Gesteuert mit einem Shell-Skript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Ruft Sysbench Methoden auf: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Prepare</a:t>
            </a:r>
            <a:r>
              <a:rPr lang="de-DE" dirty="0"/>
              <a:t> &gt; Insert &gt; Select &gt; </a:t>
            </a:r>
            <a:r>
              <a:rPr lang="de-DE" dirty="0" err="1"/>
              <a:t>Cleanup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Geht unterschiedliche DBMS durch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Exportiert möglichweise Variablen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Kann 1 Select-Skript oder mehrere, gebündelt in einem Ordner ausführen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Select-Ports abfragbar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Extrahiert Ergebnisse aus Logs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Python-Skripte kombinieren die Werte aus Insert- und Select- Benchmark und visualisieren sie in Graphen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4D267-D54C-A59C-4479-526417CA2624}"/>
              </a:ext>
            </a:extLst>
          </p:cNvPr>
          <p:cNvSpPr txBox="1"/>
          <p:nvPr/>
        </p:nvSpPr>
        <p:spPr>
          <a:xfrm>
            <a:off x="6657607" y="2080678"/>
            <a:ext cx="479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Beispielhafter Aufruf des </a:t>
            </a:r>
            <a:r>
              <a:rPr lang="de-DE" sz="1400" b="1" dirty="0" err="1"/>
              <a:t>Orchestrator</a:t>
            </a:r>
            <a:r>
              <a:rPr lang="de-DE" sz="1400" b="1" dirty="0"/>
              <a:t>-Skripts:</a:t>
            </a:r>
          </a:p>
        </p:txBody>
      </p:sp>
    </p:spTree>
    <p:extLst>
      <p:ext uri="{BB962C8B-B14F-4D97-AF65-F5344CB8AC3E}">
        <p14:creationId xmlns:p14="http://schemas.microsoft.com/office/powerpoint/2010/main" val="2513495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BDF8F3-D7AC-F49E-CE25-A4F247CE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ADEB30E-977E-D716-CB15-AEFCD565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Durchführung der Benchmarks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DC7FE6-2507-A548-468E-FE381D5247B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14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CE98FD4-AB7E-59F5-7FE0-CA0CE131C260}"/>
              </a:ext>
            </a:extLst>
          </p:cNvPr>
          <p:cNvSpPr/>
          <p:nvPr/>
        </p:nvSpPr>
        <p:spPr>
          <a:xfrm>
            <a:off x="701955" y="171747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Durchgehen der einzelnen Skripte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692C53E-B0B3-CB13-31F4-E3BF80D8B739}"/>
              </a:ext>
            </a:extLst>
          </p:cNvPr>
          <p:cNvSpPr/>
          <p:nvPr/>
        </p:nvSpPr>
        <p:spPr>
          <a:xfrm>
            <a:off x="4059097" y="171747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Durchgehen der vers. DBMS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E73F05F7-479C-E104-2398-3E742B2F805F}"/>
              </a:ext>
            </a:extLst>
          </p:cNvPr>
          <p:cNvSpPr/>
          <p:nvPr/>
        </p:nvSpPr>
        <p:spPr>
          <a:xfrm>
            <a:off x="7416239" y="171747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Variablen vorbereiten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6AE3152D-13E4-2F8B-5AB0-5C4E0FAF0726}"/>
              </a:ext>
            </a:extLst>
          </p:cNvPr>
          <p:cNvSpPr/>
          <p:nvPr/>
        </p:nvSpPr>
        <p:spPr>
          <a:xfrm>
            <a:off x="8048677" y="3221772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Überprüfen, ob exportierte Variablen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DDA2303-E3FC-0CAF-C8FF-31280DBBC5ED}"/>
              </a:ext>
            </a:extLst>
          </p:cNvPr>
          <p:cNvSpPr/>
          <p:nvPr/>
        </p:nvSpPr>
        <p:spPr>
          <a:xfrm>
            <a:off x="9576979" y="4562975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process_script</a:t>
            </a:r>
            <a:r>
              <a:rPr lang="de-DE" dirty="0"/>
              <a:t>- </a:t>
            </a:r>
            <a:r>
              <a:rPr lang="de-DE" dirty="0" err="1"/>
              <a:t>methode</a:t>
            </a:r>
            <a:r>
              <a:rPr lang="de-DE" dirty="0"/>
              <a:t> aufrufen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62FB946F-9A39-6633-B071-84A0577F9652}"/>
              </a:ext>
            </a:extLst>
          </p:cNvPr>
          <p:cNvSpPr/>
          <p:nvPr/>
        </p:nvSpPr>
        <p:spPr>
          <a:xfrm>
            <a:off x="4831576" y="3701459"/>
            <a:ext cx="2266380" cy="959375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Alle möglichen Kombinationen bilden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BF5191-B0EE-7268-1DBD-E0695398B0BD}"/>
              </a:ext>
            </a:extLst>
          </p:cNvPr>
          <p:cNvCxnSpPr>
            <a:cxnSpLocks/>
          </p:cNvCxnSpPr>
          <p:nvPr/>
        </p:nvCxnSpPr>
        <p:spPr>
          <a:xfrm>
            <a:off x="3118981" y="2197166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964D178-1BCD-3499-BCE5-4E72406C4B0D}"/>
              </a:ext>
            </a:extLst>
          </p:cNvPr>
          <p:cNvCxnSpPr>
            <a:cxnSpLocks/>
          </p:cNvCxnSpPr>
          <p:nvPr/>
        </p:nvCxnSpPr>
        <p:spPr>
          <a:xfrm>
            <a:off x="6496833" y="2218186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D6C852A-B3A6-A7C3-3987-A866DFB84C0F}"/>
              </a:ext>
            </a:extLst>
          </p:cNvPr>
          <p:cNvCxnSpPr>
            <a:cxnSpLocks/>
          </p:cNvCxnSpPr>
          <p:nvPr/>
        </p:nvCxnSpPr>
        <p:spPr>
          <a:xfrm>
            <a:off x="9104623" y="2751138"/>
            <a:ext cx="615863" cy="40628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9F0A1BE-060E-D56A-FD91-3984C7DD3FE1}"/>
              </a:ext>
            </a:extLst>
          </p:cNvPr>
          <p:cNvCxnSpPr>
            <a:cxnSpLocks/>
          </p:cNvCxnSpPr>
          <p:nvPr/>
        </p:nvCxnSpPr>
        <p:spPr>
          <a:xfrm flipH="1">
            <a:off x="7244883" y="3701459"/>
            <a:ext cx="671566" cy="36950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3005310-E10E-B67E-9305-4264DBE7305F}"/>
              </a:ext>
            </a:extLst>
          </p:cNvPr>
          <p:cNvCxnSpPr>
            <a:cxnSpLocks/>
          </p:cNvCxnSpPr>
          <p:nvPr/>
        </p:nvCxnSpPr>
        <p:spPr>
          <a:xfrm>
            <a:off x="7097956" y="4759890"/>
            <a:ext cx="2371721" cy="527561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60EF6FF-5CBC-FB86-20B1-D2014576616E}"/>
              </a:ext>
            </a:extLst>
          </p:cNvPr>
          <p:cNvCxnSpPr>
            <a:cxnSpLocks/>
          </p:cNvCxnSpPr>
          <p:nvPr/>
        </p:nvCxnSpPr>
        <p:spPr>
          <a:xfrm>
            <a:off x="10447285" y="4061600"/>
            <a:ext cx="615863" cy="40628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650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DB31BB0-A2B7-F9DC-0FD8-345710ABD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anwendungsbeispiel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416D70-3639-DD10-5318-42D1E664E9B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15</a:t>
            </a:fld>
            <a:endParaRPr lang="de-DE" altLang="de-DE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A3DEE7B-57B4-76DC-29B1-55CB908BF59B}"/>
              </a:ext>
            </a:extLst>
          </p:cNvPr>
          <p:cNvSpPr/>
          <p:nvPr/>
        </p:nvSpPr>
        <p:spPr>
          <a:xfrm>
            <a:off x="2302041" y="4528444"/>
            <a:ext cx="7575210" cy="136417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Zunächst werden die Tabelle </a:t>
            </a:r>
            <a:r>
              <a:rPr lang="de-DE" b="1" dirty="0"/>
              <a:t>KUNDEN</a:t>
            </a:r>
            <a:r>
              <a:rPr lang="de-DE" dirty="0"/>
              <a:t> und </a:t>
            </a:r>
            <a:r>
              <a:rPr lang="de-DE" b="1" dirty="0"/>
              <a:t>BESTELLUNG </a:t>
            </a:r>
            <a:r>
              <a:rPr lang="de-DE" dirty="0"/>
              <a:t>erstellt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Tabellen werden mit Beispieldaten befüllt und danach abgefragt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Verglichen werden unterschiedliche Typen und Längen des Primär-schlüssels der Kundentabelle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395A122-D950-A422-7533-217798C9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47" t="27350" r="16282" b="15688"/>
          <a:stretch/>
        </p:blipFill>
        <p:spPr>
          <a:xfrm>
            <a:off x="694395" y="1613245"/>
            <a:ext cx="4384884" cy="24376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1C222A2-19DF-062F-D5BF-AC075D24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43" t="28755" r="12980" b="20987"/>
          <a:stretch/>
        </p:blipFill>
        <p:spPr>
          <a:xfrm>
            <a:off x="5499141" y="1775744"/>
            <a:ext cx="5998464" cy="2112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E1BD25D3-FA46-7D70-0EA8-EF1EAB0E8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802" y="1267325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482E116F-E47E-4944-9879-DAFC34699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98" y="1271612"/>
            <a:ext cx="4860000" cy="3120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 descr="Ein Bild, das Diagramm, Screenshot, Kreis enthält.&#10;&#10;Automatisch generierte Beschreibung">
            <a:extLst>
              <a:ext uri="{FF2B5EF4-FFF2-40B4-BE49-F238E27FC236}">
                <a16:creationId xmlns:a16="http://schemas.microsoft.com/office/drawing/2014/main" id="{F3374F70-33CC-9136-1422-88B015D9B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468" y="1282616"/>
            <a:ext cx="3973065" cy="30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C272C3BB-CDB6-2FD3-1C4C-7F08F0060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198" y="1282616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Grafik 16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92DD867E-8677-85F8-3856-AA0711076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802" y="1267325"/>
            <a:ext cx="4860000" cy="30905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04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0CC1C-B215-1A4C-52F6-2EB6D895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D2AD65-0D29-A0C9-D612-E5528F378AD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73414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D0845E-2F8B-A81A-C806-387EB439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7FEA2-5155-3E50-5BE1-4C6417A628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17</a:t>
            </a:fld>
            <a:endParaRPr lang="de-DE" altLang="de-DE" dirty="0"/>
          </a:p>
        </p:txBody>
      </p:sp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435031F7-A297-A366-D917-32BFA9139693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55D706D0-D7ED-0739-4533-3978182E0CE0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BAC39F4C-C389-FB12-42A3-0F5BBF8F3002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pic>
        <p:nvPicPr>
          <p:cNvPr id="5" name="Grafik 4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553DE681-1880-A83F-1D19-C053AE726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80" y="3165200"/>
            <a:ext cx="4484886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 descr="Ein Bild, das Reihe, Diagramm enthält.&#10;&#10;Automatisch generierte Beschreibung">
            <a:extLst>
              <a:ext uri="{FF2B5EF4-FFF2-40B4-BE49-F238E27FC236}">
                <a16:creationId xmlns:a16="http://schemas.microsoft.com/office/drawing/2014/main" id="{0F552FCB-5BAF-41DA-97D3-F2941AC3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36" y="3165200"/>
            <a:ext cx="4528856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BBBC82A8-B7A7-676E-B408-3D7458B8BFA8}"/>
              </a:ext>
            </a:extLst>
          </p:cNvPr>
          <p:cNvSpPr/>
          <p:nvPr/>
        </p:nvSpPr>
        <p:spPr>
          <a:xfrm>
            <a:off x="974559" y="1622738"/>
            <a:ext cx="10281576" cy="121408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Einmal alle Spalten als </a:t>
            </a:r>
            <a:r>
              <a:rPr lang="de-DE" b="1" dirty="0"/>
              <a:t>NOT NULL </a:t>
            </a:r>
            <a:r>
              <a:rPr lang="de-DE" dirty="0"/>
              <a:t>deklariert und einmal die Default-Einstellung genutzt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Leichte Performancevorteile sowohl beim Einfügen als auch beim Schreiben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Entscheidung vor allem aus Gründen der Datenintegrität und -konsistenz treffen</a:t>
            </a:r>
          </a:p>
        </p:txBody>
      </p:sp>
    </p:spTree>
    <p:extLst>
      <p:ext uri="{BB962C8B-B14F-4D97-AF65-F5344CB8AC3E}">
        <p14:creationId xmlns:p14="http://schemas.microsoft.com/office/powerpoint/2010/main" val="465538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9595-D47C-F5FD-2732-9A6973CC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AE4EEA9-7DF1-C2D2-8A23-5FD0DA7E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FAD06A-2D08-B8B8-5978-C89FFE86853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18</a:t>
            </a:fld>
            <a:endParaRPr lang="de-DE" altLang="de-DE" dirty="0"/>
          </a:p>
        </p:txBody>
      </p:sp>
      <p:pic>
        <p:nvPicPr>
          <p:cNvPr id="6" name="Grafik 5" descr="Ein Bild, das Reihe, Diagramm, Text enthält.&#10;&#10;Automatisch generierte Beschreibung">
            <a:extLst>
              <a:ext uri="{FF2B5EF4-FFF2-40B4-BE49-F238E27FC236}">
                <a16:creationId xmlns:a16="http://schemas.microsoft.com/office/drawing/2014/main" id="{5508D41E-1D91-03CD-EE40-2B91CB64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92" y="1478899"/>
            <a:ext cx="6307526" cy="4050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9AB9F68B-509D-2FBF-741F-E1D26856FA9D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51E501E8-34F8-0729-2D08-75331E9581A5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A706535D-4B24-D02C-05E6-17527FA607ED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83A65F55-55B8-418C-E66E-319B759E8451}"/>
              </a:ext>
            </a:extLst>
          </p:cNvPr>
          <p:cNvSpPr/>
          <p:nvPr/>
        </p:nvSpPr>
        <p:spPr>
          <a:xfrm>
            <a:off x="313982" y="2005579"/>
            <a:ext cx="4973124" cy="299706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kleiner der Speicherplatz, desto kleiner der mögliche Wertebereich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Speicherplatz (in Bits), desto langsamer ist der Datentyp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Unterschiede hier aber nicht stark aussagegebend</a:t>
            </a:r>
          </a:p>
          <a:p>
            <a:r>
              <a:rPr lang="de-DE" dirty="0"/>
              <a:t>=&gt; Den kleinstmöglichen Typen auswählen</a:t>
            </a:r>
          </a:p>
        </p:txBody>
      </p:sp>
    </p:spTree>
    <p:extLst>
      <p:ext uri="{BB962C8B-B14F-4D97-AF65-F5344CB8AC3E}">
        <p14:creationId xmlns:p14="http://schemas.microsoft.com/office/powerpoint/2010/main" val="895222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A8517-0F6B-A4BD-3321-93B04875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E4A9D4A-1D15-093E-87A9-406C547B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74" y="1442447"/>
            <a:ext cx="4810038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0AD035FA-0E6B-A6EA-83A2-7D54A2DF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45" y="1442447"/>
            <a:ext cx="4755022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4D4D68C-53F8-5678-C8BF-5DDF0A25F233}"/>
              </a:ext>
            </a:extLst>
          </p:cNvPr>
          <p:cNvSpPr/>
          <p:nvPr/>
        </p:nvSpPr>
        <p:spPr>
          <a:xfrm>
            <a:off x="6288686" y="4672075"/>
            <a:ext cx="4777881" cy="1007999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Bei Schreibbefehlen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Char schneller als </a:t>
            </a:r>
            <a:r>
              <a:rPr lang="de-DE" dirty="0" err="1"/>
              <a:t>Varchar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befüllt ist, desto langsamer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AB6606-1442-1F88-EF0A-18A7AB70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Datentypen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163D25-3EF8-85DD-BD5B-4B2AD75805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19</a:t>
            </a:fld>
            <a:endParaRPr lang="de-DE" altLang="de-DE" dirty="0"/>
          </a:p>
        </p:txBody>
      </p:sp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FEF7477B-5F98-C4BD-65C4-80149141E885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Numerisch</a:t>
            </a:r>
          </a:p>
        </p:txBody>
      </p:sp>
      <p:sp>
        <p:nvSpPr>
          <p:cNvPr id="10" name="Eingebuchteter Richtungspfeil 9">
            <a:extLst>
              <a:ext uri="{FF2B5EF4-FFF2-40B4-BE49-F238E27FC236}">
                <a16:creationId xmlns:a16="http://schemas.microsoft.com/office/drawing/2014/main" id="{CDEBF3E6-EAF6-2F8F-6174-41A3D851344C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NULL</a:t>
            </a:r>
          </a:p>
        </p:txBody>
      </p:sp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E5397FA0-FE5E-D562-BCD6-0037D2F70AC0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Zeichen- ketten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11CDCD3-BEB5-85F9-079E-A37463756840}"/>
              </a:ext>
            </a:extLst>
          </p:cNvPr>
          <p:cNvSpPr/>
          <p:nvPr/>
        </p:nvSpPr>
        <p:spPr>
          <a:xfrm>
            <a:off x="1067374" y="4672075"/>
            <a:ext cx="4810038" cy="1007999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/>
              <a:t>Bei Lesebefehle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Varchar</a:t>
            </a:r>
            <a:r>
              <a:rPr lang="de-DE" dirty="0"/>
              <a:t> schneller als Char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Länger desto langsamer</a:t>
            </a:r>
          </a:p>
        </p:txBody>
      </p:sp>
    </p:spTree>
    <p:extLst>
      <p:ext uri="{BB962C8B-B14F-4D97-AF65-F5344CB8AC3E}">
        <p14:creationId xmlns:p14="http://schemas.microsoft.com/office/powerpoint/2010/main" val="323468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CD4966C-2C50-F46E-B5CB-5A1665214FC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63BED6F-27F9-C7B7-2D3C-9125B7E9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66622DC-06A2-BCCF-198D-92D7811AB266}"/>
              </a:ext>
            </a:extLst>
          </p:cNvPr>
          <p:cNvSpPr/>
          <p:nvPr/>
        </p:nvSpPr>
        <p:spPr>
          <a:xfrm>
            <a:off x="608538" y="132814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2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Aufbau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228E0C34-B177-8DCE-772C-225383A4810A}"/>
              </a:ext>
            </a:extLst>
          </p:cNvPr>
          <p:cNvSpPr/>
          <p:nvPr/>
        </p:nvSpPr>
        <p:spPr>
          <a:xfrm>
            <a:off x="608538" y="2104081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0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Datentypen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21A7CBE-629C-C984-EB90-A584CC981003}"/>
              </a:ext>
            </a:extLst>
          </p:cNvPr>
          <p:cNvSpPr/>
          <p:nvPr/>
        </p:nvSpPr>
        <p:spPr>
          <a:xfrm>
            <a:off x="608538" y="288001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4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Indizes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E7EEED3-E8B3-6893-F599-0B5563DAD612}"/>
              </a:ext>
            </a:extLst>
          </p:cNvPr>
          <p:cNvSpPr/>
          <p:nvPr/>
        </p:nvSpPr>
        <p:spPr>
          <a:xfrm>
            <a:off x="608538" y="3658372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8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Views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28FB9066-278A-1928-F8E7-3650FE5F628E}"/>
              </a:ext>
            </a:extLst>
          </p:cNvPr>
          <p:cNvSpPr/>
          <p:nvPr/>
        </p:nvSpPr>
        <p:spPr>
          <a:xfrm>
            <a:off x="608537" y="4441026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2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Partitionen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2449463-B48F-606E-D0BD-46C064FC7153}"/>
              </a:ext>
            </a:extLst>
          </p:cNvPr>
          <p:cNvSpPr/>
          <p:nvPr/>
        </p:nvSpPr>
        <p:spPr>
          <a:xfrm>
            <a:off x="608537" y="5223680"/>
            <a:ext cx="10962219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DE" sz="2900" dirty="0"/>
              <a:t>Replikation</a:t>
            </a:r>
          </a:p>
        </p:txBody>
      </p:sp>
    </p:spTree>
    <p:extLst>
      <p:ext uri="{BB962C8B-B14F-4D97-AF65-F5344CB8AC3E}">
        <p14:creationId xmlns:p14="http://schemas.microsoft.com/office/powerpoint/2010/main" val="2260429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17075-E238-FC84-E76A-BA5928C8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Indizes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EEBCA8-9D8F-554F-22AB-E805C41F2B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87120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D53252-88BB-FD91-A28D-DA558CCF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Indizes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CF3454-72D2-B27A-DA78-E2C69997A43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21</a:t>
            </a:fld>
            <a:endParaRPr lang="de-DE" altLang="de-DE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>
                <a:extLst>
                  <a:ext uri="{FF2B5EF4-FFF2-40B4-BE49-F238E27FC236}">
                    <a16:creationId xmlns:a16="http://schemas.microsoft.com/office/drawing/2014/main" id="{8EC66437-441E-E8A7-897D-BFB2CD23E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5151842"/>
                  </p:ext>
                </p:extLst>
              </p:nvPr>
            </p:nvGraphicFramePr>
            <p:xfrm>
              <a:off x="2958382" y="4090414"/>
              <a:ext cx="2700408" cy="1440000"/>
            </p:xfrm>
            <a:graphic>
              <a:graphicData uri="http://schemas.microsoft.com/office/powerpoint/2016/slidezoom">
                <pslz:sldZm>
                  <pslz:sldZmObj sldId="262" cId="892858935">
                    <pslz:zmPr id="{C9BFDCB9-E393-9A45-914F-67632E92B9BF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408" cy="144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EC66437-441E-E8A7-897D-BFB2CD23E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8382" y="4090414"/>
                <a:ext cx="2700408" cy="144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3062CD0A-A5DB-DCC9-2BC9-5F3C3BCE48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053985"/>
                  </p:ext>
                </p:extLst>
              </p:nvPr>
            </p:nvGraphicFramePr>
            <p:xfrm>
              <a:off x="6533212" y="4090414"/>
              <a:ext cx="2700408" cy="1440000"/>
            </p:xfrm>
            <a:graphic>
              <a:graphicData uri="http://schemas.microsoft.com/office/powerpoint/2016/slidezoom">
                <pslz:sldZm>
                  <pslz:sldZmObj sldId="271" cId="1064124980">
                    <pslz:zmPr id="{BD41A98E-2CBA-9A41-9726-CC44CEE474EB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00408" cy="144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062CD0A-A5DB-DCC9-2BC9-5F3C3BCE48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3212" y="4090414"/>
                <a:ext cx="2700408" cy="144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93E0BFCB-0A5D-E3D0-27D9-0B31BC8D20CF}"/>
              </a:ext>
            </a:extLst>
          </p:cNvPr>
          <p:cNvSpPr/>
          <p:nvPr/>
        </p:nvSpPr>
        <p:spPr>
          <a:xfrm>
            <a:off x="2958381" y="1638300"/>
            <a:ext cx="6223485" cy="221248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900"/>
              </a:spcAft>
            </a:pPr>
            <a:r>
              <a:rPr lang="de-DE" b="1" u="sng" dirty="0"/>
              <a:t>Allgemeine Vergleiche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Abfragen mit Index schneller als ohne Index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Bei sehr geringer Zeilenanzahl ohne effizienter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Viele Hashkollisionen führen zu weniger Performance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 err="1"/>
              <a:t>Einfügeoperationen</a:t>
            </a:r>
            <a:r>
              <a:rPr lang="de-DE" dirty="0"/>
              <a:t> in beiden Fällen leicht langsamer durch die Pflege und Aktualisierungen des Indexes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69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3B1EC8-BCA1-8342-8FEF-8E61BD6E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803" y="1621639"/>
            <a:ext cx="5040000" cy="323647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8ADDD26-AECF-5BC0-2AF5-EEAE02586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73500"/>
              </p:ext>
            </p:extLst>
          </p:nvPr>
        </p:nvGraphicFramePr>
        <p:xfrm>
          <a:off x="6345805" y="2008745"/>
          <a:ext cx="5419972" cy="2462260"/>
        </p:xfrm>
        <a:graphic>
          <a:graphicData uri="http://schemas.openxmlformats.org/drawingml/2006/table">
            <a:tbl>
              <a:tblPr/>
              <a:tblGrid>
                <a:gridCol w="2653646">
                  <a:extLst>
                    <a:ext uri="{9D8B030D-6E8A-4147-A177-3AD203B41FA5}">
                      <a16:colId xmlns:a16="http://schemas.microsoft.com/office/drawing/2014/main" val="195882492"/>
                    </a:ext>
                  </a:extLst>
                </a:gridCol>
                <a:gridCol w="1149179">
                  <a:extLst>
                    <a:ext uri="{9D8B030D-6E8A-4147-A177-3AD203B41FA5}">
                      <a16:colId xmlns:a16="http://schemas.microsoft.com/office/drawing/2014/main" val="2355035571"/>
                    </a:ext>
                  </a:extLst>
                </a:gridCol>
                <a:gridCol w="629766">
                  <a:extLst>
                    <a:ext uri="{9D8B030D-6E8A-4147-A177-3AD203B41FA5}">
                      <a16:colId xmlns:a16="http://schemas.microsoft.com/office/drawing/2014/main" val="2288639154"/>
                    </a:ext>
                  </a:extLst>
                </a:gridCol>
                <a:gridCol w="987381">
                  <a:extLst>
                    <a:ext uri="{9D8B030D-6E8A-4147-A177-3AD203B41FA5}">
                      <a16:colId xmlns:a16="http://schemas.microsoft.com/office/drawing/2014/main" val="17482095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Skriptname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Zeilenanzahl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Faktor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Index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411924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full_match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7.31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376186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combined_match_with_range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6.75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534059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range_with_like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5.80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904555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exact_with_prefix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51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5.03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148862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skip_columns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146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3.77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903785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leftmost_prefix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255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3.13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512205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column_prefix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517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1.88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ja</a:t>
                      </a:r>
                      <a:endParaRPr lang="de-DE" sz="140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301317"/>
                  </a:ext>
                </a:extLst>
              </a:tr>
              <a:tr h="143343"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range_values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1340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1.00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nein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984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sz="14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not_leftmost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2371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1.02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nein</a:t>
                      </a:r>
                      <a:endParaRPr lang="de-DE" sz="1400" dirty="0">
                        <a:effectLst/>
                      </a:endParaRPr>
                    </a:p>
                  </a:txBody>
                  <a:tcPr marL="16433" marR="16433" marT="16433" marB="1643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385267"/>
                  </a:ext>
                </a:extLst>
              </a:tr>
            </a:tbl>
          </a:graphicData>
        </a:graphic>
      </p:graphicFrame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BAAF1C4-4B8E-57DB-5BAF-9A6424267D7C}"/>
              </a:ext>
            </a:extLst>
          </p:cNvPr>
          <p:cNvSpPr/>
          <p:nvPr/>
        </p:nvSpPr>
        <p:spPr>
          <a:xfrm>
            <a:off x="3004802" y="5067969"/>
            <a:ext cx="6182395" cy="764048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Je mehr zurückgegebene Zeilen desto langsamer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de-DE" dirty="0"/>
              <a:t>Index am performanter bei weniger Zeilen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C5634A-86D9-7B37-106E-52873B4F6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95" y="1621639"/>
            <a:ext cx="5040000" cy="3205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B30E0E5-A5E2-5A75-FCEB-84872CCA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B-</a:t>
            </a:r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08C0F3-515F-8831-D2A3-33E8FB2D63E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22</a:t>
            </a:fld>
            <a:endParaRPr lang="de-DE" alt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57F784E-CC16-AD8B-30DB-F4B21DB5AD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09" t="27318" r="7333" b="19373"/>
          <a:stretch/>
        </p:blipFill>
        <p:spPr>
          <a:xfrm>
            <a:off x="714021" y="2265246"/>
            <a:ext cx="11263563" cy="2110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2051132-D562-5F72-1713-2EC8DDED20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89" t="47622" r="10297" b="32932"/>
          <a:stretch/>
        </p:blipFill>
        <p:spPr>
          <a:xfrm>
            <a:off x="714021" y="1639831"/>
            <a:ext cx="6304555" cy="4409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285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D1D7-72A5-DD8D-ED97-0A03B83F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51186AE-8E4D-2E35-E099-E2678A83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B2BC06-42B4-B66D-6C46-9DAECCBE92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23</a:t>
            </a:fld>
            <a:endParaRPr lang="de-DE" altLang="de-DE" dirty="0"/>
          </a:p>
        </p:txBody>
      </p:sp>
      <p:pic>
        <p:nvPicPr>
          <p:cNvPr id="7" name="Grafik 6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BD7897DE-CEEC-78BC-B82E-1CAB0090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697" y="1515491"/>
            <a:ext cx="6018059" cy="3827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00F53078-DFCE-E3A7-7A95-A2D10E802352}"/>
              </a:ext>
            </a:extLst>
          </p:cNvPr>
          <p:cNvSpPr/>
          <p:nvPr/>
        </p:nvSpPr>
        <p:spPr>
          <a:xfrm>
            <a:off x="324183" y="1884833"/>
            <a:ext cx="5033125" cy="308833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Vergleich von B-</a:t>
            </a:r>
            <a:r>
              <a:rPr lang="de-DE" b="1" u="sng" dirty="0" err="1"/>
              <a:t>Tree</a:t>
            </a:r>
            <a:r>
              <a:rPr lang="de-DE" b="1" u="sng" dirty="0"/>
              <a:t> und Hash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Wenn Index verwendet, ist Hash besser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Allerdings hat B-</a:t>
            </a:r>
            <a:r>
              <a:rPr lang="de-DE" dirty="0" err="1"/>
              <a:t>Tree</a:t>
            </a:r>
            <a:r>
              <a:rPr lang="de-DE" dirty="0"/>
              <a:t> mehr Anwendungs-fälle, bspw. Bereichsabfragen- oder Sortierungen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Hingegen Hash-Index funktioniert nur bei exaktem Schlüsselabgleich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Bei allen anderen ist Hash deutlich lang-</a:t>
            </a:r>
            <a:r>
              <a:rPr lang="de-DE" dirty="0" err="1"/>
              <a:t>samer</a:t>
            </a:r>
            <a:r>
              <a:rPr lang="de-DE" dirty="0"/>
              <a:t>, wenn B-</a:t>
            </a:r>
            <a:r>
              <a:rPr lang="de-DE" dirty="0" err="1"/>
              <a:t>Tree</a:t>
            </a:r>
            <a:r>
              <a:rPr lang="de-DE" dirty="0"/>
              <a:t> den Index benutzt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4124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4A1AB-C6FF-F7A5-7C91-0A0460EF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688E87-5AF4-81C8-6E89-A4D2570040B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73028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DECA4-13ED-DC6D-0A4B-266B340C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46D33720-379A-C633-FC87-10925AB5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34" t="17789" r="18275" b="13104"/>
          <a:stretch/>
        </p:blipFill>
        <p:spPr>
          <a:xfrm>
            <a:off x="4207046" y="1609460"/>
            <a:ext cx="6120000" cy="3900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67BD3BFF-4FC5-BDC5-E45E-ABF0B35C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59" t="29933" r="34414" b="21160"/>
          <a:stretch/>
        </p:blipFill>
        <p:spPr>
          <a:xfrm>
            <a:off x="4207046" y="2475444"/>
            <a:ext cx="6120000" cy="2151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B0257C92-7296-9721-5DC8-612322FBE1C3}"/>
              </a:ext>
            </a:extLst>
          </p:cNvPr>
          <p:cNvSpPr/>
          <p:nvPr/>
        </p:nvSpPr>
        <p:spPr>
          <a:xfrm>
            <a:off x="1061313" y="2598481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Virtuelle Tabelle erstellen</a:t>
            </a: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DA25CD4-7753-32CD-9ABB-0C4C0DF17E5C}"/>
              </a:ext>
            </a:extLst>
          </p:cNvPr>
          <p:cNvSpPr/>
          <p:nvPr/>
        </p:nvSpPr>
        <p:spPr>
          <a:xfrm>
            <a:off x="1061313" y="3863892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Zusätzl</a:t>
            </a:r>
            <a:r>
              <a:rPr lang="de-DE" dirty="0"/>
              <a:t>. Tabelle mit Triggern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832C63F-0AA1-26F8-68F4-D3CD9094DF7A}"/>
              </a:ext>
            </a:extLst>
          </p:cNvPr>
          <p:cNvSpPr/>
          <p:nvPr/>
        </p:nvSpPr>
        <p:spPr>
          <a:xfrm>
            <a:off x="1061313" y="2598481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Virtuelle Tabelle erstellen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3C26F4A1-DB71-4998-5C1F-87A76E0DB3B1}"/>
              </a:ext>
            </a:extLst>
          </p:cNvPr>
          <p:cNvSpPr/>
          <p:nvPr/>
        </p:nvSpPr>
        <p:spPr>
          <a:xfrm>
            <a:off x="1061313" y="1328146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Abfragen ohne View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13143940-0324-22FB-A96D-FDCA5FF43C63}"/>
              </a:ext>
            </a:extLst>
          </p:cNvPr>
          <p:cNvSpPr/>
          <p:nvPr/>
        </p:nvSpPr>
        <p:spPr>
          <a:xfrm>
            <a:off x="1061313" y="1328146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Abfragen ohne View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73A8343-86AA-87C4-11AA-6E644B0D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75C9B0-F2BF-CD4A-106E-A67726F8EB1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25</a:t>
            </a:fld>
            <a:endParaRPr lang="de-DE" alt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E1559B-3FE5-EEC7-84FC-95586B6B7A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5" t="27292" r="29615" b="27292"/>
          <a:stretch/>
        </p:blipFill>
        <p:spPr>
          <a:xfrm>
            <a:off x="4207046" y="1941673"/>
            <a:ext cx="6120000" cy="21958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0318501-1E0A-5FA2-04BD-3A2567D94549}"/>
              </a:ext>
            </a:extLst>
          </p:cNvPr>
          <p:cNvCxnSpPr>
            <a:cxnSpLocks/>
          </p:cNvCxnSpPr>
          <p:nvPr/>
        </p:nvCxnSpPr>
        <p:spPr>
          <a:xfrm>
            <a:off x="2051313" y="2145964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58C517E-63FB-071A-4840-BD1C5D2B7B9A}"/>
              </a:ext>
            </a:extLst>
          </p:cNvPr>
          <p:cNvSpPr/>
          <p:nvPr/>
        </p:nvSpPr>
        <p:spPr>
          <a:xfrm>
            <a:off x="1061313" y="3863892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Zusätzl</a:t>
            </a:r>
            <a:r>
              <a:rPr lang="de-DE" dirty="0"/>
              <a:t>. Tabelle mit Triggern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275C418C-7747-3F04-8687-C82AC6BD8A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18" t="33843" r="19088" b="24664"/>
          <a:stretch/>
        </p:blipFill>
        <p:spPr>
          <a:xfrm>
            <a:off x="4207046" y="3715179"/>
            <a:ext cx="6120000" cy="1388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46CAF7C-86DF-7E1A-0094-0A24BB70F7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417" t="34265" r="19088" b="24241"/>
          <a:stretch/>
        </p:blipFill>
        <p:spPr>
          <a:xfrm>
            <a:off x="4207046" y="1941673"/>
            <a:ext cx="6120000" cy="1388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C78D348-E8FE-AE7A-AED1-1168E55D4B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134" t="45461" r="28818" b="32885"/>
          <a:stretch/>
        </p:blipFill>
        <p:spPr>
          <a:xfrm>
            <a:off x="4207046" y="4488274"/>
            <a:ext cx="6120000" cy="615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B560EF45-5E40-664D-EA94-D051C8B976D4}"/>
              </a:ext>
            </a:extLst>
          </p:cNvPr>
          <p:cNvSpPr/>
          <p:nvPr/>
        </p:nvSpPr>
        <p:spPr>
          <a:xfrm>
            <a:off x="1061313" y="5139698"/>
            <a:ext cx="1980000" cy="756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Zusätzl</a:t>
            </a:r>
            <a:r>
              <a:rPr lang="de-DE" dirty="0"/>
              <a:t>. Tabelle mit Triggern</a:t>
            </a:r>
          </a:p>
        </p:txBody>
      </p: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F0A797E7-5FB5-F074-F157-FE9E5AB42AF0}"/>
              </a:ext>
            </a:extLst>
          </p:cNvPr>
          <p:cNvSpPr/>
          <p:nvPr/>
        </p:nvSpPr>
        <p:spPr>
          <a:xfrm>
            <a:off x="1061313" y="5139698"/>
            <a:ext cx="1980000" cy="756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Materialisierte Sicht erstellen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9D5F29B-DA1C-30A9-26AB-449D48B38989}"/>
              </a:ext>
            </a:extLst>
          </p:cNvPr>
          <p:cNvCxnSpPr>
            <a:cxnSpLocks/>
          </p:cNvCxnSpPr>
          <p:nvPr/>
        </p:nvCxnSpPr>
        <p:spPr>
          <a:xfrm>
            <a:off x="2051313" y="3413632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38AC75E-05A5-1C9D-A6F2-527DBC02E51F}"/>
              </a:ext>
            </a:extLst>
          </p:cNvPr>
          <p:cNvCxnSpPr>
            <a:cxnSpLocks/>
          </p:cNvCxnSpPr>
          <p:nvPr/>
        </p:nvCxnSpPr>
        <p:spPr>
          <a:xfrm>
            <a:off x="2051313" y="4682303"/>
            <a:ext cx="0" cy="396000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27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70768-8D22-961D-23EF-ECDE4328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iagramm, Reihe enthält.&#10;&#10;Automatisch generierte Beschreibung">
            <a:extLst>
              <a:ext uri="{FF2B5EF4-FFF2-40B4-BE49-F238E27FC236}">
                <a16:creationId xmlns:a16="http://schemas.microsoft.com/office/drawing/2014/main" id="{0A7C61F8-EE8A-A495-32CD-78833A36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495" y="1442446"/>
            <a:ext cx="4810040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9F5FE6-8B5B-F057-6F6D-5E9E8A31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09" y="1442447"/>
            <a:ext cx="4857198" cy="308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C92B8F1-C0FA-E74B-45BE-4B3FA8AA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448049-6A28-D5C9-29DC-E1FB831E401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26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F2BAE581-D603-187F-756A-B5B676DBB822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9ED31074-9FA9-02A8-925F-5579546198D2}"/>
              </a:ext>
            </a:extLst>
          </p:cNvPr>
          <p:cNvSpPr/>
          <p:nvPr/>
        </p:nvSpPr>
        <p:spPr>
          <a:xfrm>
            <a:off x="8561779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A60254C7-F7A1-14B9-30C0-BB796E1D5941}"/>
              </a:ext>
            </a:extLst>
          </p:cNvPr>
          <p:cNvSpPr/>
          <p:nvPr/>
        </p:nvSpPr>
        <p:spPr>
          <a:xfrm>
            <a:off x="1016308" y="4645545"/>
            <a:ext cx="4857198" cy="131419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u="sng" dirty="0" err="1"/>
              <a:t>Readperformance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und ohne View etwa gleich schnell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gespeicherten Werten in einer Tabelle etwa 4-mal performanter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4DB624B4-752E-303B-2AA7-C5EF6699D4CA}"/>
              </a:ext>
            </a:extLst>
          </p:cNvPr>
          <p:cNvSpPr/>
          <p:nvPr/>
        </p:nvSpPr>
        <p:spPr>
          <a:xfrm>
            <a:off x="6318495" y="4645546"/>
            <a:ext cx="4810040" cy="131419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u="sng" dirty="0" err="1"/>
              <a:t>Writeperformance</a:t>
            </a:r>
            <a:endParaRPr lang="de-DE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Virtuelle Sicht nimmt sich nicht viel mit der Version ohne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Triggern etwa 10-15% langsamer</a:t>
            </a:r>
          </a:p>
        </p:txBody>
      </p:sp>
    </p:spTree>
    <p:extLst>
      <p:ext uri="{BB962C8B-B14F-4D97-AF65-F5344CB8AC3E}">
        <p14:creationId xmlns:p14="http://schemas.microsoft.com/office/powerpoint/2010/main" val="2571132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CFA58-F1A9-48BE-2A6D-670C1A6B2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16029536-20AD-8AA2-2F8C-F278EA13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14" y="1283997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4D6DA24-596B-F9A3-710B-50797CF6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3F374-FD2A-560F-AEDD-8A550161B59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27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46C54D7E-5017-5185-2F32-C0F6D6E42C90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D295A4FB-DCF6-6280-CBC1-33AE0A57B0F4}"/>
              </a:ext>
            </a:extLst>
          </p:cNvPr>
          <p:cNvSpPr/>
          <p:nvPr/>
        </p:nvSpPr>
        <p:spPr>
          <a:xfrm>
            <a:off x="8557532" y="294993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0A3D9FA6-A2A1-BCAB-03E3-20A4ABC51005}"/>
              </a:ext>
            </a:extLst>
          </p:cNvPr>
          <p:cNvSpPr/>
          <p:nvPr/>
        </p:nvSpPr>
        <p:spPr>
          <a:xfrm>
            <a:off x="576454" y="1953317"/>
            <a:ext cx="3600000" cy="324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Lesegeschwindigkeit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Materialisierte Sicht in </a:t>
            </a:r>
            <a:r>
              <a:rPr lang="de-DE" dirty="0" err="1"/>
              <a:t>Postgres</a:t>
            </a:r>
            <a:r>
              <a:rPr lang="de-DE" dirty="0"/>
              <a:t> am schnellsten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der </a:t>
            </a:r>
            <a:r>
              <a:rPr lang="de-DE" dirty="0" err="1"/>
              <a:t>Neuberechnun</a:t>
            </a:r>
            <a:r>
              <a:rPr lang="de-DE" dirty="0"/>
              <a:t>-gen spielt keine Rolle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Trigger-Implementierung in </a:t>
            </a:r>
            <a:r>
              <a:rPr lang="de-DE" dirty="0" err="1"/>
              <a:t>Postgres</a:t>
            </a:r>
            <a:r>
              <a:rPr lang="de-DE" dirty="0"/>
              <a:t> &gt;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Interessanter Anstieg nach ca. 25s in </a:t>
            </a:r>
            <a:r>
              <a:rPr lang="de-DE" dirty="0" err="1"/>
              <a:t>Postgres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392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68C8-FA86-7035-6035-F9C29B9B3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C681003-0D2B-E035-CCD7-A1285B82F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514" y="1283997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847733F-469A-B620-C8BE-FAC410C25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Views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B7211B-D3D3-D22A-ACAA-9D2955A431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28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CBDF1694-C63F-0445-0260-87A3A036CB72}"/>
              </a:ext>
            </a:extLst>
          </p:cNvPr>
          <p:cNvSpPr/>
          <p:nvPr/>
        </p:nvSpPr>
        <p:spPr>
          <a:xfrm>
            <a:off x="9985030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1"/>
                </a:solidFill>
              </a:rPr>
              <a:t>Materialisierte</a:t>
            </a:r>
          </a:p>
          <a:p>
            <a:pPr algn="ctr"/>
            <a:r>
              <a:rPr lang="de-DE" sz="11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BB7430E9-3CCD-FC55-EA62-49755E739BDF}"/>
              </a:ext>
            </a:extLst>
          </p:cNvPr>
          <p:cNvSpPr/>
          <p:nvPr/>
        </p:nvSpPr>
        <p:spPr>
          <a:xfrm>
            <a:off x="8557532" y="294993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58B16E54-46ED-2001-2F33-35E799F21346}"/>
              </a:ext>
            </a:extLst>
          </p:cNvPr>
          <p:cNvSpPr/>
          <p:nvPr/>
        </p:nvSpPr>
        <p:spPr>
          <a:xfrm>
            <a:off x="576453" y="1953317"/>
            <a:ext cx="3600001" cy="324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u="sng" dirty="0"/>
              <a:t>Schreibgeschwindigkeit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an Aktualisierungen in der materialisierten Sicht sehr entscheidender Faktor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Trigger in MySQL wieder schlechter als in </a:t>
            </a:r>
            <a:r>
              <a:rPr lang="de-DE" dirty="0" err="1"/>
              <a:t>Postgres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Materialisierten Sicht bei kleinerer Anzahl an </a:t>
            </a:r>
            <a:r>
              <a:rPr lang="de-DE" dirty="0" err="1"/>
              <a:t>Neube</a:t>
            </a:r>
            <a:r>
              <a:rPr lang="de-DE" dirty="0"/>
              <a:t>-rechnungen am besten</a:t>
            </a:r>
          </a:p>
        </p:txBody>
      </p:sp>
    </p:spTree>
    <p:extLst>
      <p:ext uri="{BB962C8B-B14F-4D97-AF65-F5344CB8AC3E}">
        <p14:creationId xmlns:p14="http://schemas.microsoft.com/office/powerpoint/2010/main" val="1556807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10DC0-1A93-D28F-FFAD-89A6510B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4A59E2-E666-BC9D-7763-B4E8AE42F2B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29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9085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40927E3-20B9-E7FB-EEEF-CF30C8063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9FC1176-278C-6585-9E69-820B55CF3348}"/>
              </a:ext>
            </a:extLst>
          </p:cNvPr>
          <p:cNvSpPr/>
          <p:nvPr/>
        </p:nvSpPr>
        <p:spPr>
          <a:xfrm>
            <a:off x="2164319" y="3684142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Grapherstellung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98D580E8-BF42-5514-F520-7C9DA873A7A2}"/>
              </a:ext>
            </a:extLst>
          </p:cNvPr>
          <p:cNvSpPr/>
          <p:nvPr/>
        </p:nvSpPr>
        <p:spPr>
          <a:xfrm>
            <a:off x="6402979" y="3666888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CI/CD - Plattform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5D8CC04D-EACA-6A0B-CBB3-E49B875E7E28}"/>
              </a:ext>
            </a:extLst>
          </p:cNvPr>
          <p:cNvSpPr/>
          <p:nvPr/>
        </p:nvSpPr>
        <p:spPr>
          <a:xfrm>
            <a:off x="6402979" y="1348091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Skriptsprachen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072DC72-7078-283C-3CBF-0BB84064E2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3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992643D-693C-3225-F74D-FBF15880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D6DA6B7-BA19-C73F-16CC-72BEE960B2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7353" y="4369583"/>
            <a:ext cx="1152000" cy="115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E386478-3309-C628-4310-15F1494E1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66" y="4411106"/>
            <a:ext cx="1152000" cy="1152000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005206B-67D2-2B18-2371-254873DFD589}"/>
              </a:ext>
            </a:extLst>
          </p:cNvPr>
          <p:cNvSpPr txBox="1"/>
          <p:nvPr/>
        </p:nvSpPr>
        <p:spPr>
          <a:xfrm>
            <a:off x="2564347" y="-1409421"/>
            <a:ext cx="75841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4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5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6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7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8"/>
              </a:rPr>
              <a:t>https://upload.wikimedia.org/wikipedia/commons/thumb/c/c3/Python-logo-notext.svg/1869px-Python-logo-notext.svg.png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9"/>
              </a:rPr>
              <a:t>https://upload.wikimedia.org/wikipedia/de/thumb/d/dd/MySQL_logo.svg/1200px-MySQL_logo.svg.png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0"/>
              </a:rPr>
              <a:t>https://images.icon-icons.com/2415/PNG/512/postgresql_plain_wordmark_logo_icon_146390.png</a:t>
            </a:r>
            <a:endParaRPr lang="de-DE" sz="1000" dirty="0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05FEF03F-B222-71D7-AE67-B8C4EA10F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47" y="4273328"/>
            <a:ext cx="2259211" cy="9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938340C-D24C-2784-6E82-F741F9887A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8551" y="5012058"/>
            <a:ext cx="2534718" cy="608332"/>
          </a:xfrm>
          <a:prstGeom prst="rect">
            <a:avLst/>
          </a:prstGeom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AE9A3C75-436A-C7F7-8A3D-583661A3A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1"/>
          <a:stretch/>
        </p:blipFill>
        <p:spPr bwMode="auto">
          <a:xfrm>
            <a:off x="7064550" y="2180796"/>
            <a:ext cx="1138429" cy="10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1F9F5547-16D4-F760-6A83-0D1D9176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86" y="2047911"/>
            <a:ext cx="1058591" cy="121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09A6BB5-F3A8-F180-1225-68821E571062}"/>
              </a:ext>
            </a:extLst>
          </p:cNvPr>
          <p:cNvSpPr txBox="1"/>
          <p:nvPr/>
        </p:nvSpPr>
        <p:spPr>
          <a:xfrm>
            <a:off x="10360550" y="3776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C228E1B8-473A-F6C8-C06A-9C1B9D5ABF2C}"/>
              </a:ext>
            </a:extLst>
          </p:cNvPr>
          <p:cNvSpPr/>
          <p:nvPr/>
        </p:nvSpPr>
        <p:spPr>
          <a:xfrm>
            <a:off x="2169401" y="1347286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Benchmark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216651-40D4-5511-13CA-C3BB8B3F80EF}"/>
              </a:ext>
            </a:extLst>
          </p:cNvPr>
          <p:cNvSpPr txBox="1"/>
          <p:nvPr/>
        </p:nvSpPr>
        <p:spPr>
          <a:xfrm>
            <a:off x="3073403" y="2896877"/>
            <a:ext cx="178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latin typeface="Aptos ExtraBold" panose="020B0004020202020204" pitchFamily="34" charset="0"/>
                <a:ea typeface="Apple Color Emoji" pitchFamily="2" charset="0"/>
              </a:rPr>
              <a:t>sysbench</a:t>
            </a:r>
            <a:endParaRPr lang="de-DE" sz="2800" b="1" dirty="0">
              <a:latin typeface="Aptos ExtraBold" panose="020B0004020202020204" pitchFamily="34" charset="0"/>
              <a:ea typeface="Apple Color Emoji" pitchFamily="2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B9C2C74-0445-A2D2-A0C3-1C069EB9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20" y="2107439"/>
            <a:ext cx="1080149" cy="74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stgresql plain Wortmarke logo - Soziale Medien und Logos Symbole">
            <a:extLst>
              <a:ext uri="{FF2B5EF4-FFF2-40B4-BE49-F238E27FC236}">
                <a16:creationId xmlns:a16="http://schemas.microsoft.com/office/drawing/2014/main" id="{1C7BD3F0-26DF-E76F-95D2-AFD18426F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130" y="2066876"/>
            <a:ext cx="850583" cy="85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351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EAD34DB-A734-8675-D02C-58893DE0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1CBD0B-FD3E-2DB8-30AE-913CF1640E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30</a:t>
            </a:fld>
            <a:endParaRPr lang="de-DE" altLang="de-DE" dirty="0"/>
          </a:p>
        </p:txBody>
      </p:sp>
      <p:pic>
        <p:nvPicPr>
          <p:cNvPr id="8" name="Grafik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9EF859A0-0F28-9FAA-94B3-57350011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434" y="1448061"/>
            <a:ext cx="6169642" cy="3961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F97BE1F-4E2D-3FD9-D546-A5728EA9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27" t="21276" r="15404" b="21579"/>
          <a:stretch/>
        </p:blipFill>
        <p:spPr>
          <a:xfrm>
            <a:off x="1476555" y="3399363"/>
            <a:ext cx="3253941" cy="2280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2B1A683F-8392-E41C-B6F1-85F9AD8483D3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5" name="Eingebuchteter Richtungspfeil 4">
            <a:extLst>
              <a:ext uri="{FF2B5EF4-FFF2-40B4-BE49-F238E27FC236}">
                <a16:creationId xmlns:a16="http://schemas.microsoft.com/office/drawing/2014/main" id="{382CFF6D-CF78-13AE-4018-FCFF21A7A87C}"/>
              </a:ext>
            </a:extLst>
          </p:cNvPr>
          <p:cNvSpPr/>
          <p:nvPr/>
        </p:nvSpPr>
        <p:spPr>
          <a:xfrm>
            <a:off x="7235256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Range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BD6D6AD2-1579-0E85-9DCB-7345DFF80D7B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3CCBE6BE-270F-D8C9-E2A8-B848AB14FEAC}"/>
              </a:ext>
            </a:extLst>
          </p:cNvPr>
          <p:cNvSpPr/>
          <p:nvPr/>
        </p:nvSpPr>
        <p:spPr>
          <a:xfrm>
            <a:off x="608538" y="1785562"/>
            <a:ext cx="4648162" cy="125024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Partitionen bei der Erstellung der Tabelle mit angeben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Einfluss unterschiedlicher Operatoren</a:t>
            </a:r>
          </a:p>
        </p:txBody>
      </p:sp>
    </p:spTree>
    <p:extLst>
      <p:ext uri="{BB962C8B-B14F-4D97-AF65-F5344CB8AC3E}">
        <p14:creationId xmlns:p14="http://schemas.microsoft.com/office/powerpoint/2010/main" val="1869667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F3D0B-69D0-5054-04A3-010DA6C9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CE4F30FE-65E6-7318-CABF-53E3F0D800E4}"/>
              </a:ext>
            </a:extLst>
          </p:cNvPr>
          <p:cNvSpPr/>
          <p:nvPr/>
        </p:nvSpPr>
        <p:spPr>
          <a:xfrm>
            <a:off x="7235256" y="280225"/>
            <a:ext cx="1488999" cy="746413"/>
          </a:xfrm>
          <a:prstGeom prst="chevron">
            <a:avLst>
              <a:gd name="adj" fmla="val 27132"/>
            </a:avLst>
          </a:prstGeom>
          <a:gradFill>
            <a:gsLst>
              <a:gs pos="100000">
                <a:srgbClr val="01288E"/>
              </a:gs>
              <a:gs pos="0">
                <a:srgbClr val="0070C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Range</a:t>
            </a:r>
          </a:p>
        </p:txBody>
      </p:sp>
      <p:pic>
        <p:nvPicPr>
          <p:cNvPr id="6" name="Inhaltsplatzhalter 5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F10D3114-09DA-C985-EB22-15F87985D10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70793" y="1416690"/>
            <a:ext cx="4680000" cy="3005295"/>
          </a:xfr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F11B763-3E47-C310-CA7E-260DD795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77BB2B-F1F1-ABE5-644D-D30EF942C41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31</a:t>
            </a:fld>
            <a:endParaRPr lang="de-DE" altLang="de-DE" dirty="0"/>
          </a:p>
        </p:txBody>
      </p:sp>
      <p:sp>
        <p:nvSpPr>
          <p:cNvPr id="2" name="Eingebuchteter Richtungspfeil 1">
            <a:extLst>
              <a:ext uri="{FF2B5EF4-FFF2-40B4-BE49-F238E27FC236}">
                <a16:creationId xmlns:a16="http://schemas.microsoft.com/office/drawing/2014/main" id="{741DE9B5-7D88-8395-9535-1DE1A7F5F9C7}"/>
              </a:ext>
            </a:extLst>
          </p:cNvPr>
          <p:cNvSpPr/>
          <p:nvPr/>
        </p:nvSpPr>
        <p:spPr>
          <a:xfrm>
            <a:off x="8658507" y="280227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7" name="Eingebuchteter Richtungspfeil 6">
            <a:extLst>
              <a:ext uri="{FF2B5EF4-FFF2-40B4-BE49-F238E27FC236}">
                <a16:creationId xmlns:a16="http://schemas.microsoft.com/office/drawing/2014/main" id="{74A5275C-DBF0-DF07-0D83-21D2A07D53C7}"/>
              </a:ext>
            </a:extLst>
          </p:cNvPr>
          <p:cNvSpPr/>
          <p:nvPr/>
        </p:nvSpPr>
        <p:spPr>
          <a:xfrm>
            <a:off x="10081758" y="280226"/>
            <a:ext cx="1488999" cy="746413"/>
          </a:xfrm>
          <a:prstGeom prst="chevron">
            <a:avLst>
              <a:gd name="adj" fmla="val 27132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Hash</a:t>
            </a:r>
          </a:p>
        </p:txBody>
      </p:sp>
      <p:pic>
        <p:nvPicPr>
          <p:cNvPr id="13" name="Grafik 12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4FF2117C-8A75-C30B-9E01-504588FED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07" y="1419739"/>
            <a:ext cx="4680000" cy="3005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F14758DD-8AC0-2134-F6EE-F10413E505B1}"/>
              </a:ext>
            </a:extLst>
          </p:cNvPr>
          <p:cNvSpPr/>
          <p:nvPr/>
        </p:nvSpPr>
        <p:spPr>
          <a:xfrm>
            <a:off x="1070794" y="4670551"/>
            <a:ext cx="4680000" cy="109327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Eine Partition für jedes Herkunftsland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1 Land: Mit Partition &gt; Ohne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Mehreren: IN &gt; OR &gt; UNION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C5BD5D3-35C1-A97F-9C41-8533D073D088}"/>
              </a:ext>
            </a:extLst>
          </p:cNvPr>
          <p:cNvSpPr/>
          <p:nvPr/>
        </p:nvSpPr>
        <p:spPr>
          <a:xfrm>
            <a:off x="6441207" y="4673599"/>
            <a:ext cx="4680000" cy="1093271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Ohne Partitionierung schneller als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 mehr Partitionen existieren, desto schlechter wird die Performance</a:t>
            </a:r>
          </a:p>
        </p:txBody>
      </p:sp>
    </p:spTree>
    <p:extLst>
      <p:ext uri="{BB962C8B-B14F-4D97-AF65-F5344CB8AC3E}">
        <p14:creationId xmlns:p14="http://schemas.microsoft.com/office/powerpoint/2010/main" val="3898741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EA353-E6CD-BE28-E35E-2CAB27B7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23C5F92-A840-0859-F5E0-51CFC10158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32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24393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AC4CFF80-7918-576F-6672-B81D5EBF30DC}"/>
              </a:ext>
            </a:extLst>
          </p:cNvPr>
          <p:cNvSpPr/>
          <p:nvPr/>
        </p:nvSpPr>
        <p:spPr>
          <a:xfrm>
            <a:off x="9549058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Konfiguration</a:t>
            </a:r>
          </a:p>
        </p:txBody>
      </p:sp>
      <p:sp>
        <p:nvSpPr>
          <p:cNvPr id="34" name="Abgerundetes Rechteck 33">
            <a:extLst>
              <a:ext uri="{FF2B5EF4-FFF2-40B4-BE49-F238E27FC236}">
                <a16:creationId xmlns:a16="http://schemas.microsoft.com/office/drawing/2014/main" id="{69073958-478A-0CD5-1C02-88845C94F5A5}"/>
              </a:ext>
            </a:extLst>
          </p:cNvPr>
          <p:cNvSpPr/>
          <p:nvPr/>
        </p:nvSpPr>
        <p:spPr>
          <a:xfrm>
            <a:off x="9549042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Konfiguration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0FC3B59-A400-24A7-A837-02C46EB3EDCD}"/>
              </a:ext>
            </a:extLst>
          </p:cNvPr>
          <p:cNvSpPr/>
          <p:nvPr/>
        </p:nvSpPr>
        <p:spPr>
          <a:xfrm>
            <a:off x="6558911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Master-Status abfragen</a:t>
            </a:r>
          </a:p>
        </p:txBody>
      </p:sp>
      <p:sp>
        <p:nvSpPr>
          <p:cNvPr id="33" name="Abgerundetes Rechteck 32">
            <a:extLst>
              <a:ext uri="{FF2B5EF4-FFF2-40B4-BE49-F238E27FC236}">
                <a16:creationId xmlns:a16="http://schemas.microsoft.com/office/drawing/2014/main" id="{875D5563-03F0-E10A-1E89-7F1B6C258020}"/>
              </a:ext>
            </a:extLst>
          </p:cNvPr>
          <p:cNvSpPr/>
          <p:nvPr/>
        </p:nvSpPr>
        <p:spPr>
          <a:xfrm>
            <a:off x="6558903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Master-Status abfragen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79C834D-245E-15DB-B8BB-EC491551822A}"/>
              </a:ext>
            </a:extLst>
          </p:cNvPr>
          <p:cNvSpPr/>
          <p:nvPr/>
        </p:nvSpPr>
        <p:spPr>
          <a:xfrm>
            <a:off x="3568764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Primär- und Replikat-Container starten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5CE48CF3-6FED-CD07-CE0A-9ED37FC1FFCB}"/>
              </a:ext>
            </a:extLst>
          </p:cNvPr>
          <p:cNvSpPr/>
          <p:nvPr/>
        </p:nvSpPr>
        <p:spPr>
          <a:xfrm>
            <a:off x="3568760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Primär- und Replikat-Container starten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44681BEF-4A55-4E06-B563-BB834B704ACE}"/>
              </a:ext>
            </a:extLst>
          </p:cNvPr>
          <p:cNvSpPr/>
          <p:nvPr/>
        </p:nvSpPr>
        <p:spPr>
          <a:xfrm>
            <a:off x="578617" y="1800000"/>
            <a:ext cx="2064327" cy="116567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Docker-Netzwerk für MySQL erstellen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5DDF7D78-BD39-1156-84C7-A5B66BE9B7E9}"/>
              </a:ext>
            </a:extLst>
          </p:cNvPr>
          <p:cNvSpPr/>
          <p:nvPr/>
        </p:nvSpPr>
        <p:spPr>
          <a:xfrm>
            <a:off x="578616" y="1800000"/>
            <a:ext cx="2064327" cy="116567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Docker-Netzwerk für MySQL erstellen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4997908-19CA-0D20-1906-0D0B42DB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replikation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98D03C-1B0F-EF68-B733-E9869B6293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33</a:t>
            </a:fld>
            <a:endParaRPr lang="de-DE" alt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3008F35-02E0-D698-B1D9-59F2014B060A}"/>
              </a:ext>
            </a:extLst>
          </p:cNvPr>
          <p:cNvCxnSpPr>
            <a:cxnSpLocks/>
          </p:cNvCxnSpPr>
          <p:nvPr/>
        </p:nvCxnSpPr>
        <p:spPr>
          <a:xfrm>
            <a:off x="2734782" y="245128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AFED92F-AF7B-13AD-3FE3-2E59612BC850}"/>
              </a:ext>
            </a:extLst>
          </p:cNvPr>
          <p:cNvCxnSpPr>
            <a:cxnSpLocks/>
          </p:cNvCxnSpPr>
          <p:nvPr/>
        </p:nvCxnSpPr>
        <p:spPr>
          <a:xfrm>
            <a:off x="5721975" y="2451283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77FD65B-B217-1881-A5FF-D14918E326A2}"/>
              </a:ext>
            </a:extLst>
          </p:cNvPr>
          <p:cNvCxnSpPr>
            <a:cxnSpLocks/>
          </p:cNvCxnSpPr>
          <p:nvPr/>
        </p:nvCxnSpPr>
        <p:spPr>
          <a:xfrm>
            <a:off x="8694558" y="2416452"/>
            <a:ext cx="748050" cy="0"/>
          </a:xfrm>
          <a:prstGeom prst="straightConnector1">
            <a:avLst/>
          </a:prstGeom>
          <a:ln w="1143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99D0840-96B4-152D-6116-9F5C2BC1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04" t="38725" r="6831" b="23483"/>
          <a:stretch/>
        </p:blipFill>
        <p:spPr>
          <a:xfrm>
            <a:off x="2355565" y="3481421"/>
            <a:ext cx="7576690" cy="89376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5BAB490-B24B-6B1A-6ECB-89AB6743F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4" t="40476" r="11305" b="28384"/>
          <a:stretch/>
        </p:blipFill>
        <p:spPr>
          <a:xfrm>
            <a:off x="1860666" y="3749487"/>
            <a:ext cx="8457962" cy="77210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717A29F-3E09-2BFA-43A7-274CAB4F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07" t="31442" r="9411" b="26145"/>
          <a:stretch/>
        </p:blipFill>
        <p:spPr>
          <a:xfrm>
            <a:off x="2449855" y="3737141"/>
            <a:ext cx="7388110" cy="148833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5990A20-08C7-BA01-73AA-403045DD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41" t="24584" r="21095" b="15569"/>
          <a:stretch/>
        </p:blipFill>
        <p:spPr>
          <a:xfrm>
            <a:off x="3186843" y="3303887"/>
            <a:ext cx="5818313" cy="243541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DC4A392-E11F-DB99-2A8E-D5EBA41664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55" t="53929" r="59659" b="30440"/>
          <a:stretch/>
        </p:blipFill>
        <p:spPr>
          <a:xfrm>
            <a:off x="4045998" y="3504104"/>
            <a:ext cx="4100004" cy="39189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F26183A-64A2-3EEF-6B97-F74E45695E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755" t="26856" r="9038" b="31197"/>
          <a:stretch/>
        </p:blipFill>
        <p:spPr>
          <a:xfrm>
            <a:off x="2355565" y="4507692"/>
            <a:ext cx="7576690" cy="13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1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3" grpId="0" animBg="1"/>
      <p:bldP spid="32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1B5D99A2-A005-1464-2E5B-6F598176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0" y="1719389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21F08A1-4823-CBCA-FDCD-DFBDF3EC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97FFF6-7345-157E-6138-4F546C5A304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34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02BB783D-631F-9578-5104-09A166E27D4F}"/>
              </a:ext>
            </a:extLst>
          </p:cNvPr>
          <p:cNvSpPr/>
          <p:nvPr/>
        </p:nvSpPr>
        <p:spPr>
          <a:xfrm>
            <a:off x="681722" y="1909047"/>
            <a:ext cx="5033125" cy="3088332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0"/>
              </a:spcAft>
            </a:pPr>
            <a:r>
              <a:rPr lang="de-DE" b="1" u="sng" dirty="0"/>
              <a:t>1.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Performance bei einem einzigen Thread wird analysiert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Die Daten werden auf den Master eingefügt, der Master und die Replikate abgefragt (mit je 1 Thread)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Version ohne Replikation doppelt so </a:t>
            </a:r>
            <a:r>
              <a:rPr lang="de-DE" dirty="0" err="1"/>
              <a:t>sch-nell</a:t>
            </a:r>
            <a:r>
              <a:rPr lang="de-DE" dirty="0"/>
              <a:t> bei Abfragen und etwas bei Inserts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Master und Replikate gleich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6072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4DF38-1E7D-C370-EECF-A1871C5A2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E8CB979D-4AA6-4CCB-92AA-6B44EC17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00" y="1695176"/>
            <a:ext cx="5400000" cy="3467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CEAEAA0-EFBC-12B5-3D68-2AC55A989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190A36-8580-F51E-C840-02B0DD6959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35</a:t>
            </a:fld>
            <a:endParaRPr lang="de-DE" altLang="de-DE" dirty="0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DFBDEA5-7E3C-3F0E-DB5B-783BD76508C0}"/>
              </a:ext>
            </a:extLst>
          </p:cNvPr>
          <p:cNvGraphicFramePr>
            <a:graphicFrameLocks noGrp="1"/>
          </p:cNvGraphicFramePr>
          <p:nvPr/>
        </p:nvGraphicFramePr>
        <p:xfrm>
          <a:off x="969065" y="3485690"/>
          <a:ext cx="4537656" cy="2178386"/>
        </p:xfrm>
        <a:graphic>
          <a:graphicData uri="http://schemas.openxmlformats.org/drawingml/2006/table">
            <a:tbl>
              <a:tblPr/>
              <a:tblGrid>
                <a:gridCol w="1409754">
                  <a:extLst>
                    <a:ext uri="{9D8B030D-6E8A-4147-A177-3AD203B41FA5}">
                      <a16:colId xmlns:a16="http://schemas.microsoft.com/office/drawing/2014/main" val="3180014648"/>
                    </a:ext>
                  </a:extLst>
                </a:gridCol>
                <a:gridCol w="1740170">
                  <a:extLst>
                    <a:ext uri="{9D8B030D-6E8A-4147-A177-3AD203B41FA5}">
                      <a16:colId xmlns:a16="http://schemas.microsoft.com/office/drawing/2014/main" val="2945697269"/>
                    </a:ext>
                  </a:extLst>
                </a:gridCol>
                <a:gridCol w="1387732">
                  <a:extLst>
                    <a:ext uri="{9D8B030D-6E8A-4147-A177-3AD203B41FA5}">
                      <a16:colId xmlns:a16="http://schemas.microsoft.com/office/drawing/2014/main" val="4230254514"/>
                    </a:ext>
                  </a:extLst>
                </a:gridCol>
              </a:tblGrid>
              <a:tr h="217025">
                <a:tc>
                  <a:txBody>
                    <a:bodyPr/>
                    <a:lstStyle/>
                    <a:p>
                      <a:r>
                        <a:rPr lang="de-DE" sz="16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Threadanzahl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CPU-Auslastung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No. Abfragen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596115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1.73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24975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302597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26.91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45972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04607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72.99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55528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580364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97.51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56884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53048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16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56507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296581"/>
                  </a:ext>
                </a:extLst>
              </a:tr>
              <a:tr h="217025">
                <a:tc>
                  <a:txBody>
                    <a:bodyPr/>
                    <a:lstStyle/>
                    <a:p>
                      <a:r>
                        <a:rPr lang="de-DE" sz="16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</a:t>
                      </a:r>
                      <a:endParaRPr lang="de-DE" sz="160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56133</a:t>
                      </a:r>
                      <a:endParaRPr lang="de-DE" sz="1600" dirty="0">
                        <a:effectLst/>
                      </a:endParaRPr>
                    </a:p>
                  </a:txBody>
                  <a:tcPr marL="33679" marR="33679" marT="33679" marB="3367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959523"/>
                  </a:ext>
                </a:extLst>
              </a:tr>
            </a:tbl>
          </a:graphicData>
        </a:graphic>
      </p:graphicFrame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16E12792-E39A-33CD-A8A6-03E57B5581E9}"/>
              </a:ext>
            </a:extLst>
          </p:cNvPr>
          <p:cNvSpPr/>
          <p:nvPr/>
        </p:nvSpPr>
        <p:spPr>
          <a:xfrm>
            <a:off x="722762" y="1479181"/>
            <a:ext cx="5030262" cy="162435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steigender Auslastung sinkt die Anzahl an zusätzlichen Abfragen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Dadurch Master-Replikat-Ansatz im Vorteil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Binlog</a:t>
            </a:r>
            <a:r>
              <a:rPr lang="de-DE" dirty="0"/>
              <a:t>-Format hat keine Auswirkungen</a:t>
            </a:r>
          </a:p>
        </p:txBody>
      </p:sp>
    </p:spTree>
    <p:extLst>
      <p:ext uri="{BB962C8B-B14F-4D97-AF65-F5344CB8AC3E}">
        <p14:creationId xmlns:p14="http://schemas.microsoft.com/office/powerpoint/2010/main" val="2547053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F0EEB-79F0-E373-9957-B7107FDF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39EF19A-5037-EF9E-E9C7-29A3D8DB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00" y="1306071"/>
            <a:ext cx="7200000" cy="457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B0FF771-453F-566D-9C28-F7429C17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Replikation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AF3AEB-09B3-5B6F-6C54-0031ABC8CC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altLang="de-DE" smtClean="0"/>
              <a:pPr/>
              <a:t>36</a:t>
            </a:fld>
            <a:endParaRPr lang="de-DE" altLang="de-DE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05C8C81-1CF1-F369-CDE1-5D9D441637B9}"/>
              </a:ext>
            </a:extLst>
          </p:cNvPr>
          <p:cNvSpPr/>
          <p:nvPr/>
        </p:nvSpPr>
        <p:spPr>
          <a:xfrm>
            <a:off x="467945" y="1795391"/>
            <a:ext cx="3600000" cy="3600000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Kombinierter Ansatz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Single-Server mit 8, bzw. 16 Threads simuliert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Master-Replikat Last der Threads aufgeteilt auf auf 4 Knoten (1 M. + 3 R.)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Zweiter Ansatz etwa 4-mal so schnell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 Single-Server 8 und 16 Threads gleich schnell =&gt; bei M. - R. 16 &gt; 8</a:t>
            </a:r>
          </a:p>
        </p:txBody>
      </p:sp>
    </p:spTree>
    <p:extLst>
      <p:ext uri="{BB962C8B-B14F-4D97-AF65-F5344CB8AC3E}">
        <p14:creationId xmlns:p14="http://schemas.microsoft.com/office/powerpoint/2010/main" val="3419143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EFC598B-F14F-FC71-DF7E-9AE094C2EEA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09502" y="2621959"/>
            <a:ext cx="9972996" cy="1359434"/>
          </a:xfrm>
        </p:spPr>
        <p:txBody>
          <a:bodyPr/>
          <a:lstStyle/>
          <a:p>
            <a:pPr algn="ctr"/>
            <a:r>
              <a:rPr lang="de-DE" sz="4200" dirty="0"/>
              <a:t>Vielen Dank für die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3052869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E25659-62E3-B950-57AE-9732B7D11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277EE6-6333-A0CF-9769-7E2FA14BEF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4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B28705C-F722-9F99-84F0-62E63C8C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E469EF-DC38-572A-9A9F-2B1C8821EA8D}"/>
              </a:ext>
            </a:extLst>
          </p:cNvPr>
          <p:cNvSpPr txBox="1"/>
          <p:nvPr/>
        </p:nvSpPr>
        <p:spPr>
          <a:xfrm>
            <a:off x="2564347" y="-1409421"/>
            <a:ext cx="75841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2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3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4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5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6"/>
              </a:rPr>
              <a:t>https://upload.wikimedia.org/wikipedia/commons/thumb/c/c3/Python-logo-notext.svg/1869px-Python-logo-notext.svg.png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7"/>
              </a:rPr>
              <a:t>https://upload.wikimedia.org/wikipedia/de/thumb/d/dd/MySQL_logo.svg/1200px-MySQL_logo.svg.png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8"/>
              </a:rPr>
              <a:t>https://images.icon-icons.com/2415/PNG/512/postgresql_plain_wordmark_logo_icon_146390.png</a:t>
            </a:r>
            <a:endParaRPr lang="de-DE" sz="1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5B2FE5C-3889-A9EB-F5B5-6D8BA42C8A87}"/>
              </a:ext>
            </a:extLst>
          </p:cNvPr>
          <p:cNvSpPr txBox="1"/>
          <p:nvPr/>
        </p:nvSpPr>
        <p:spPr>
          <a:xfrm>
            <a:off x="10360550" y="3776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9EC526D1-314B-1DB6-85EC-EA324640B481}"/>
              </a:ext>
            </a:extLst>
          </p:cNvPr>
          <p:cNvSpPr/>
          <p:nvPr/>
        </p:nvSpPr>
        <p:spPr>
          <a:xfrm>
            <a:off x="608538" y="1721075"/>
            <a:ext cx="2533432" cy="1310002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B-</a:t>
            </a:r>
            <a:r>
              <a:rPr lang="de-DE" sz="2400" b="1" dirty="0" err="1">
                <a:solidFill>
                  <a:schemeClr val="tx1"/>
                </a:solidFill>
              </a:rPr>
              <a:t>Tree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E97FE05C-E0D1-EA19-C759-CF2D4C5AAF70}"/>
              </a:ext>
            </a:extLst>
          </p:cNvPr>
          <p:cNvSpPr/>
          <p:nvPr/>
        </p:nvSpPr>
        <p:spPr>
          <a:xfrm>
            <a:off x="3306843" y="1721075"/>
            <a:ext cx="2533432" cy="1310002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312799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02394D-22DA-7152-316D-EBF7861A3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6276B749-8C9B-DD47-E2E6-58695BA5B270}"/>
              </a:ext>
            </a:extLst>
          </p:cNvPr>
          <p:cNvSpPr/>
          <p:nvPr/>
        </p:nvSpPr>
        <p:spPr>
          <a:xfrm>
            <a:off x="6402979" y="1348091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Koordinierung</a:t>
            </a:r>
          </a:p>
        </p:txBody>
      </p:sp>
      <p:pic>
        <p:nvPicPr>
          <p:cNvPr id="4116" name="Picture 20">
            <a:extLst>
              <a:ext uri="{FF2B5EF4-FFF2-40B4-BE49-F238E27FC236}">
                <a16:creationId xmlns:a16="http://schemas.microsoft.com/office/drawing/2014/main" id="{EA955304-FBD8-200B-A7EC-4928014E7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96" y="2025910"/>
            <a:ext cx="1058591" cy="121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DEE83E8B-D06C-4DD8-4409-62C2AEB7A3BA}"/>
              </a:ext>
            </a:extLst>
          </p:cNvPr>
          <p:cNvSpPr/>
          <p:nvPr/>
        </p:nvSpPr>
        <p:spPr>
          <a:xfrm>
            <a:off x="2164319" y="3684142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 err="1">
                <a:solidFill>
                  <a:schemeClr val="tx1"/>
                </a:solidFill>
              </a:rPr>
              <a:t>Grapherstellung</a:t>
            </a:r>
            <a:endParaRPr lang="de-DE" sz="2400" b="1" dirty="0">
              <a:solidFill>
                <a:schemeClr val="tx1"/>
              </a:solidFill>
            </a:endParaRP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E1C4E687-79B8-607E-3B46-AAB2BAC37CCC}"/>
              </a:ext>
            </a:extLst>
          </p:cNvPr>
          <p:cNvSpPr/>
          <p:nvPr/>
        </p:nvSpPr>
        <p:spPr>
          <a:xfrm>
            <a:off x="6402979" y="3666888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Automatisierung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B79732-6659-F661-FB02-C85C3B257D2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5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DD29BAD-787C-12EA-6BFE-45A91BAF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SC3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79A53DB-A9CD-72AB-A0C5-70AC38943D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353" y="4369583"/>
            <a:ext cx="1152000" cy="1152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BB10965-3EEF-BFF8-F18A-26784E78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166" y="4411106"/>
            <a:ext cx="1152000" cy="1152000"/>
          </a:xfrm>
          <a:prstGeom prst="rect">
            <a:avLst/>
          </a:prstGeom>
          <a:noFill/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02F5B0F-E9F8-A9FB-7641-66C72821075A}"/>
              </a:ext>
            </a:extLst>
          </p:cNvPr>
          <p:cNvSpPr txBox="1"/>
          <p:nvPr/>
        </p:nvSpPr>
        <p:spPr>
          <a:xfrm>
            <a:off x="2564347" y="-1409421"/>
            <a:ext cx="75841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5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6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7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8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9"/>
              </a:rPr>
              <a:t>https://upload.wikimedia.org/wikipedia/commons/thumb/c/c3/Python-logo-notext.svg/1869px-Python-logo-notext.svg.png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0"/>
              </a:rPr>
              <a:t>https://upload.wikimedia.org/wikipedia/de/thumb/d/dd/MySQL_logo.svg/1200px-MySQL_logo.svg.png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1"/>
              </a:rPr>
              <a:t>https://images.icon-icons.com/2415/PNG/512/postgresql_plain_wordmark_logo_icon_146390.png</a:t>
            </a:r>
            <a:endParaRPr lang="de-DE" sz="1000" dirty="0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6DF90053-8763-E30D-3D33-0106AC211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347" y="4273328"/>
            <a:ext cx="2259211" cy="9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B072191-CBA7-8F0B-BB43-F691016C81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8551" y="5012058"/>
            <a:ext cx="2534718" cy="608332"/>
          </a:xfrm>
          <a:prstGeom prst="rect">
            <a:avLst/>
          </a:prstGeom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DBC690EB-1420-BA8D-36A4-09360BFC4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61"/>
          <a:stretch/>
        </p:blipFill>
        <p:spPr bwMode="auto">
          <a:xfrm>
            <a:off x="8356299" y="2100400"/>
            <a:ext cx="1138429" cy="10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14D358C-34B1-B485-F250-A84162D69D24}"/>
              </a:ext>
            </a:extLst>
          </p:cNvPr>
          <p:cNvSpPr txBox="1"/>
          <p:nvPr/>
        </p:nvSpPr>
        <p:spPr>
          <a:xfrm>
            <a:off x="10360550" y="3776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450C1999-5CDE-85DB-9B45-BF5458AC7BCE}"/>
              </a:ext>
            </a:extLst>
          </p:cNvPr>
          <p:cNvSpPr/>
          <p:nvPr/>
        </p:nvSpPr>
        <p:spPr>
          <a:xfrm>
            <a:off x="2169401" y="1347286"/>
            <a:ext cx="3600000" cy="2160000"/>
          </a:xfrm>
          <a:prstGeom prst="roundRect">
            <a:avLst>
              <a:gd name="adj" fmla="val 29733"/>
            </a:avLst>
          </a:prstGeom>
          <a:solidFill>
            <a:srgbClr val="FAFAFA"/>
          </a:solidFill>
          <a:ln w="50800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400" b="1" dirty="0">
                <a:solidFill>
                  <a:schemeClr val="tx1"/>
                </a:solidFill>
              </a:rPr>
              <a:t>Benchmark - Tool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64DB88-0B0A-D3A1-7F64-BF4C5B980F97}"/>
              </a:ext>
            </a:extLst>
          </p:cNvPr>
          <p:cNvSpPr txBox="1"/>
          <p:nvPr/>
        </p:nvSpPr>
        <p:spPr>
          <a:xfrm>
            <a:off x="3073403" y="2896877"/>
            <a:ext cx="178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latin typeface="Aptos ExtraBold" panose="020B0004020202020204" pitchFamily="34" charset="0"/>
                <a:ea typeface="Apple Color Emoji" pitchFamily="2" charset="0"/>
              </a:rPr>
              <a:t>sysbench</a:t>
            </a:r>
            <a:endParaRPr lang="de-DE" sz="2800" b="1" dirty="0">
              <a:latin typeface="Aptos ExtraBold" panose="020B0004020202020204" pitchFamily="34" charset="0"/>
              <a:ea typeface="Apple Color Emoji" pitchFamily="2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ECD3240-E5DA-0EE3-1F71-A6F37D30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620" y="2107439"/>
            <a:ext cx="1080149" cy="74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stgresql plain Wortmarke logo - Soziale Medien und Logos Symbole">
            <a:extLst>
              <a:ext uri="{FF2B5EF4-FFF2-40B4-BE49-F238E27FC236}">
                <a16:creationId xmlns:a16="http://schemas.microsoft.com/office/drawing/2014/main" id="{031BF3FE-EA89-6029-AB86-52607CBB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130" y="2066876"/>
            <a:ext cx="850583" cy="85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07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8B84550-7E79-9F93-78F9-81C3D3912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9D47C05C-7BC6-9C55-F24D-AB39E4612D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9338956"/>
                  </p:ext>
                </p:extLst>
              </p:nvPr>
            </p:nvGraphicFramePr>
            <p:xfrm>
              <a:off x="6356934" y="3652260"/>
              <a:ext cx="3692085" cy="2250000"/>
            </p:xfrm>
            <a:graphic>
              <a:graphicData uri="http://schemas.microsoft.com/office/powerpoint/2016/slidezoom">
                <pslz:sldZm>
                  <pslz:sldZmObj sldId="303" cId="4254240101">
                    <pslz:zmPr id="{CCFAC0C7-F3B7-5247-A42A-D1B0185B451C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2085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Folien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D47C05C-7BC6-9C55-F24D-AB39E4612D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6934" y="3652260"/>
                <a:ext cx="3692085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Folienzoom 14">
                <a:extLst>
                  <a:ext uri="{FF2B5EF4-FFF2-40B4-BE49-F238E27FC236}">
                    <a16:creationId xmlns:a16="http://schemas.microsoft.com/office/drawing/2014/main" id="{D104A44E-ED54-B03D-C079-9AF66017D4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3915307"/>
                  </p:ext>
                </p:extLst>
              </p:nvPr>
            </p:nvGraphicFramePr>
            <p:xfrm>
              <a:off x="6356936" y="1330176"/>
              <a:ext cx="3692085" cy="2250000"/>
            </p:xfrm>
            <a:graphic>
              <a:graphicData uri="http://schemas.microsoft.com/office/powerpoint/2016/slidezoom">
                <pslz:sldZm>
                  <pslz:sldZmObj sldId="284" cId="1528637268">
                    <pslz:zmPr id="{44107935-9F24-824D-8099-E2B719218A18}" returnToParent="0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2085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Folienzoom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104A44E-ED54-B03D-C079-9AF66017D4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6936" y="1330176"/>
                <a:ext cx="3692085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015C0B5D-C90B-AC18-92D3-3C8247573A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0638964"/>
                  </p:ext>
                </p:extLst>
              </p:nvPr>
            </p:nvGraphicFramePr>
            <p:xfrm>
              <a:off x="2111399" y="1328146"/>
              <a:ext cx="3682653" cy="2250000"/>
            </p:xfrm>
            <a:graphic>
              <a:graphicData uri="http://schemas.microsoft.com/office/powerpoint/2016/slidezoom">
                <pslz:sldZm>
                  <pslz:sldZmObj sldId="282" cId="3008081517">
                    <pslz:zmPr id="{660B865A-08C2-FC47-BFBB-A4EE93406130}" returnToParent="0" imageType="cover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82653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Folien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15C0B5D-C90B-AC18-92D3-3C8247573A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1399" y="1328146"/>
                <a:ext cx="3682653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CE1C10-7050-866B-184F-CAB8ADD5C84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6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D4CE426-A903-2671-38FA-D00B48DD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FDA5847-802A-D3F5-5DD9-67EECA5BB536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10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1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2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3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4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Folienzoom 24">
                <a:extLst>
                  <a:ext uri="{FF2B5EF4-FFF2-40B4-BE49-F238E27FC236}">
                    <a16:creationId xmlns:a16="http://schemas.microsoft.com/office/drawing/2014/main" id="{C4F7F8AD-4857-29A9-6C26-31F1D0734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0149132"/>
                  </p:ext>
                </p:extLst>
              </p:nvPr>
            </p:nvGraphicFramePr>
            <p:xfrm>
              <a:off x="2106682" y="3652260"/>
              <a:ext cx="3692085" cy="2250000"/>
            </p:xfrm>
            <a:graphic>
              <a:graphicData uri="http://schemas.microsoft.com/office/powerpoint/2016/slidezoom">
                <pslz:sldZm>
                  <pslz:sldZmObj sldId="287" cId="3393477892">
                    <pslz:zmPr id="{42B3E180-6F05-5D44-97C8-CF8B228AA4FF}" returnToParent="0" imageType="cover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2085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Folienzoom 2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C4F7F8AD-4857-29A9-6C26-31F1D0734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06682" y="3652260"/>
                <a:ext cx="3692085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" name="Audio 6">
            <a:extLst>
              <a:ext uri="{FF2B5EF4-FFF2-40B4-BE49-F238E27FC236}">
                <a16:creationId xmlns:a16="http://schemas.microsoft.com/office/drawing/2014/main" id="{752963C5-E1C9-A0D7-621A-A9989426D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8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7"/>
    </mc:Choice>
    <mc:Fallback>
      <p:transition spd="slow" advTm="2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DE66-319A-2E23-7767-D02AFCE5C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9047BF0A-21F0-A104-A129-97B7E682F9A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73623851"/>
                  </p:ext>
                </p:extLst>
              </p:nvPr>
            </p:nvGraphicFramePr>
            <p:xfrm>
              <a:off x="6397949" y="3652259"/>
              <a:ext cx="3692085" cy="2250000"/>
            </p:xfrm>
            <a:graphic>
              <a:graphicData uri="http://schemas.microsoft.com/office/powerpoint/2016/slidezoom">
                <pslz:sldZm>
                  <pslz:sldZmObj sldId="303" cId="4254240101">
                    <pslz:zmPr id="{CCFAC0C7-F3B7-5247-A42A-D1B0185B451C}" returnToParent="0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2085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Folienzoom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047BF0A-21F0-A104-A129-97B7E682F9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7949" y="3652259"/>
                <a:ext cx="3692085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66D92B8F-5801-219C-7723-04EC8C94BC9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64024894"/>
                  </p:ext>
                </p:extLst>
              </p:nvPr>
            </p:nvGraphicFramePr>
            <p:xfrm>
              <a:off x="2105924" y="1328146"/>
              <a:ext cx="3693600" cy="2250000"/>
            </p:xfrm>
            <a:graphic>
              <a:graphicData uri="http://schemas.microsoft.com/office/powerpoint/2016/slidezoom">
                <pslz:sldZm>
                  <pslz:sldZmObj sldId="282" cId="3008081517">
                    <pslz:zmPr id="{660B865A-08C2-FC47-BFBB-A4EE93406130}" returnToParent="0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3600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Folien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6D92B8F-5801-219C-7723-04EC8C94BC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5924" y="1328146"/>
                <a:ext cx="3693600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3A5B908-1069-A964-7752-B8BE385AD43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37600" y="5686426"/>
            <a:ext cx="2844800" cy="365125"/>
          </a:xfrm>
          <a:prstGeom prst="rect">
            <a:avLst/>
          </a:prstGeom>
        </p:spPr>
        <p:txBody>
          <a:bodyPr/>
          <a:lstStyle/>
          <a:p>
            <a:fld id="{8F9EB104-BB31-4676-A69B-D2BC3D1EFC76}" type="slidenum">
              <a:rPr lang="de-DE" altLang="de-DE" smtClean="0"/>
              <a:pPr/>
              <a:t>7</a:t>
            </a:fld>
            <a:endParaRPr lang="de-DE" alt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4BF09A9-72DD-D7F8-F41D-759CC338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Aufbau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FFFA246-C566-0B28-6A3F-5DCFF7371E9C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8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9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0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1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2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5" name="Folienzoom 24">
                <a:extLst>
                  <a:ext uri="{FF2B5EF4-FFF2-40B4-BE49-F238E27FC236}">
                    <a16:creationId xmlns:a16="http://schemas.microsoft.com/office/drawing/2014/main" id="{D1C5FF08-B988-31F4-9336-5022F8E66C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5881436"/>
                  </p:ext>
                </p:extLst>
              </p:nvPr>
            </p:nvGraphicFramePr>
            <p:xfrm>
              <a:off x="2106683" y="3652259"/>
              <a:ext cx="3692085" cy="2250000"/>
            </p:xfrm>
            <a:graphic>
              <a:graphicData uri="http://schemas.microsoft.com/office/powerpoint/2016/slidezoom">
                <pslz:sldZm>
                  <pslz:sldZmObj sldId="287" cId="3393477892">
                    <pslz:zmPr id="{42B3E180-6F05-5D44-97C8-CF8B228AA4FF}" returnToParent="0" imageType="cover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2085" cy="2250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5" name="Folienzoom 2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1C5FF08-B988-31F4-9336-5022F8E66C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06683" y="3652259"/>
                <a:ext cx="3692085" cy="2250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7" name="Audio 6">
            <a:extLst>
              <a:ext uri="{FF2B5EF4-FFF2-40B4-BE49-F238E27FC236}">
                <a16:creationId xmlns:a16="http://schemas.microsoft.com/office/drawing/2014/main" id="{33F7BA15-0138-1D8C-AD09-D2CC48DE8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Folienzoom 4">
                <a:extLst>
                  <a:ext uri="{FF2B5EF4-FFF2-40B4-BE49-F238E27FC236}">
                    <a16:creationId xmlns:a16="http://schemas.microsoft.com/office/drawing/2014/main" id="{73375633-2C79-EF1E-8EF7-451CC0749AE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75864026"/>
                  </p:ext>
                </p:extLst>
              </p:nvPr>
            </p:nvGraphicFramePr>
            <p:xfrm>
              <a:off x="6397200" y="1328400"/>
              <a:ext cx="3693600" cy="2248985"/>
            </p:xfrm>
            <a:graphic>
              <a:graphicData uri="http://schemas.microsoft.com/office/powerpoint/2016/slidezoom">
                <pslz:sldZm>
                  <pslz:sldZmObj sldId="310" cId="3414940399">
                    <pslz:zmPr id="{64F21F54-7F39-C54A-864F-7B074A64AF7B}" returnToParent="0" imageType="cover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3600" cy="22489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Folienzoom 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3375633-2C79-EF1E-8EF7-451CC0749A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97200" y="1328400"/>
                <a:ext cx="3693600" cy="22489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46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7"/>
    </mc:Choice>
    <mc:Fallback>
      <p:transition spd="slow" advTm="2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C2954-01CE-B0F9-3CC9-C7AC99D4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C9D625E-2B66-8443-5A1B-0DDA0144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0" t="31128" r="46830" b="23326"/>
          <a:stretch/>
        </p:blipFill>
        <p:spPr>
          <a:xfrm>
            <a:off x="4418135" y="2573630"/>
            <a:ext cx="6687675" cy="1884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03C6A23-0CF4-499F-B020-DE2D3D452D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84" t="23849" r="32882" b="16948"/>
          <a:stretch/>
        </p:blipFill>
        <p:spPr>
          <a:xfrm>
            <a:off x="4505736" y="2256323"/>
            <a:ext cx="6512480" cy="2423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A9E4F38-3E5C-E7E7-91F5-2441376C7B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93" t="15665" r="7478" b="11207"/>
          <a:stretch/>
        </p:blipFill>
        <p:spPr>
          <a:xfrm>
            <a:off x="4166532" y="1727786"/>
            <a:ext cx="7189553" cy="35526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CCBD6D2-5C0D-79ED-16F1-08023840C3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671" t="19030" r="13834" b="13281"/>
          <a:stretch/>
        </p:blipFill>
        <p:spPr>
          <a:xfrm>
            <a:off x="5273180" y="1671863"/>
            <a:ext cx="4977587" cy="3688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2133B873-BFBA-A662-0971-680F2DAB82DC}"/>
              </a:ext>
            </a:extLst>
          </p:cNvPr>
          <p:cNvSpPr/>
          <p:nvPr/>
        </p:nvSpPr>
        <p:spPr>
          <a:xfrm>
            <a:off x="4336463" y="1839248"/>
            <a:ext cx="6681754" cy="3329766"/>
          </a:xfrm>
          <a:prstGeom prst="roundRect">
            <a:avLst/>
          </a:prstGeom>
          <a:gradFill flip="none" rotWithShape="1">
            <a:gsLst>
              <a:gs pos="0">
                <a:srgbClr val="01288E"/>
              </a:gs>
              <a:gs pos="81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de-DE" b="1" dirty="0"/>
              <a:t>Sysbench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Open-Source-Tool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Gilt als de facto Standard im Bereich der Datenbankbenchmarks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Unterstützt mehrere DBMS, wie MySQL oder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Basiert auf </a:t>
            </a:r>
            <a:r>
              <a:rPr lang="de-DE" dirty="0" err="1"/>
              <a:t>LuaJIT</a:t>
            </a:r>
            <a:r>
              <a:rPr lang="de-DE" dirty="0"/>
              <a:t> =&gt; unterstützt Skriptfähigkeit sowie Multi-Threading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Metriken, wie Transaktionen pro Sekunde oder Latenz werden in einer Log-Datei gespeichert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Keine Visualisierung der Ergebnisse in Echtzeit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B33D268-2728-53E6-4913-67A5C540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Benchmark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672CFBA-E7C3-7501-D6C7-B2B476F5DB64}"/>
              </a:ext>
            </a:extLst>
          </p:cNvPr>
          <p:cNvSpPr txBox="1"/>
          <p:nvPr/>
        </p:nvSpPr>
        <p:spPr>
          <a:xfrm>
            <a:off x="2433918" y="-1166873"/>
            <a:ext cx="758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7"/>
              </a:rPr>
              <a:t>https://upload.wikimedia.org/wikipedia/commons/9/91/Octicons-mark-github.svg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8"/>
              </a:rPr>
              <a:t>https://www.svgrepo.com/show/306098/githubactions.svg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9"/>
              </a:rPr>
              <a:t>https://upload.wikimedia.org/wikipedia/commons/thumb/e/ed/Pandas_logo.svg/2560px-Pandas_logo.svg.png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0"/>
              </a:rPr>
              <a:t>https://upload.wikimedia.org/wikipedia/commons/thumb/2/20/Bash_Logo_black_and_white_icon_only.svg/672px-Bash_Logo_black_and_white_icon_only.svg.png</a:t>
            </a:r>
            <a:r>
              <a:rPr lang="de-DE" sz="1000" dirty="0"/>
              <a:t>,</a:t>
            </a:r>
          </a:p>
          <a:p>
            <a:r>
              <a:rPr lang="de-DE" sz="1000" dirty="0">
                <a:hlinkClick r:id="rId11"/>
              </a:rPr>
              <a:t>https://upload.wikimedia.org/wikipedia/commons/thumb/c/c3/Python-logo-notext.svg/1869px-Python-logo-notext.svg.png</a:t>
            </a:r>
            <a:endParaRPr lang="de-DE" sz="1000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BBA71D4E-C9EA-88A9-53D9-F94CE3BBD7AF}"/>
              </a:ext>
            </a:extLst>
          </p:cNvPr>
          <p:cNvSpPr/>
          <p:nvPr/>
        </p:nvSpPr>
        <p:spPr>
          <a:xfrm>
            <a:off x="1303866" y="1662001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Prepare</a:t>
            </a:r>
            <a:endParaRPr lang="de-DE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F0BA5296-1933-660A-B571-B72FDCD38921}"/>
              </a:ext>
            </a:extLst>
          </p:cNvPr>
          <p:cNvSpPr/>
          <p:nvPr/>
        </p:nvSpPr>
        <p:spPr>
          <a:xfrm>
            <a:off x="1303866" y="2718863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Insert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FCCCAA5F-5252-B24E-A8F1-F16BADE27250}"/>
              </a:ext>
            </a:extLst>
          </p:cNvPr>
          <p:cNvSpPr/>
          <p:nvPr/>
        </p:nvSpPr>
        <p:spPr>
          <a:xfrm>
            <a:off x="1303866" y="3775725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Select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FEB2E31D-8D21-59A9-6F88-C7B773492665}"/>
              </a:ext>
            </a:extLst>
          </p:cNvPr>
          <p:cNvSpPr/>
          <p:nvPr/>
        </p:nvSpPr>
        <p:spPr>
          <a:xfrm>
            <a:off x="1303866" y="4832587"/>
            <a:ext cx="1981200" cy="51998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rgbClr val="01288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Cleanup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88016A7-FA55-E757-7BA9-74919E867990}"/>
              </a:ext>
            </a:extLst>
          </p:cNvPr>
          <p:cNvCxnSpPr>
            <a:cxnSpLocks/>
          </p:cNvCxnSpPr>
          <p:nvPr/>
        </p:nvCxnSpPr>
        <p:spPr>
          <a:xfrm>
            <a:off x="2303143" y="2281441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C0DB23-7C1E-8D84-6395-ED21CE959BC0}"/>
              </a:ext>
            </a:extLst>
          </p:cNvPr>
          <p:cNvCxnSpPr>
            <a:cxnSpLocks/>
          </p:cNvCxnSpPr>
          <p:nvPr/>
        </p:nvCxnSpPr>
        <p:spPr>
          <a:xfrm>
            <a:off x="2303806" y="3328682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34AA395-AC7A-A8DE-60F1-7B4A930D538B}"/>
              </a:ext>
            </a:extLst>
          </p:cNvPr>
          <p:cNvCxnSpPr>
            <a:cxnSpLocks/>
          </p:cNvCxnSpPr>
          <p:nvPr/>
        </p:nvCxnSpPr>
        <p:spPr>
          <a:xfrm>
            <a:off x="2303143" y="4390592"/>
            <a:ext cx="0" cy="374847"/>
          </a:xfrm>
          <a:prstGeom prst="straightConnector1">
            <a:avLst/>
          </a:prstGeom>
          <a:ln w="762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01288E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C3AC8DB9-B17F-8903-E77D-9C7833221747}"/>
              </a:ext>
            </a:extLst>
          </p:cNvPr>
          <p:cNvSpPr/>
          <p:nvPr/>
        </p:nvSpPr>
        <p:spPr>
          <a:xfrm>
            <a:off x="1303866" y="1662001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Prepare</a:t>
            </a:r>
            <a:endParaRPr lang="de-DE" dirty="0"/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1FD6D564-640B-605C-C7E1-C6E6CA58FC6D}"/>
              </a:ext>
            </a:extLst>
          </p:cNvPr>
          <p:cNvSpPr/>
          <p:nvPr/>
        </p:nvSpPr>
        <p:spPr>
          <a:xfrm>
            <a:off x="1303866" y="2718863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Insert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8FECD185-F085-FCA7-35A0-3AE82E6EE4C8}"/>
              </a:ext>
            </a:extLst>
          </p:cNvPr>
          <p:cNvSpPr/>
          <p:nvPr/>
        </p:nvSpPr>
        <p:spPr>
          <a:xfrm>
            <a:off x="1303866" y="3775725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Select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11E28275-F056-D68B-C21B-BE626B637C07}"/>
              </a:ext>
            </a:extLst>
          </p:cNvPr>
          <p:cNvSpPr/>
          <p:nvPr/>
        </p:nvSpPr>
        <p:spPr>
          <a:xfrm>
            <a:off x="1303866" y="4832587"/>
            <a:ext cx="1981200" cy="51998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Cleanup</a:t>
            </a:r>
            <a:endParaRPr lang="de-DE" dirty="0"/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AE291C0A-3F20-756C-D790-A5A8C9D928B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9181867" y="5680075"/>
            <a:ext cx="2844800" cy="365125"/>
          </a:xfrm>
        </p:spPr>
        <p:txBody>
          <a:bodyPr/>
          <a:lstStyle/>
          <a:p>
            <a:fld id="{8F9EB104-BB31-4676-A69B-D2BC3D1EFC76}" type="slidenum">
              <a:rPr lang="de-DE" smtClean="0"/>
              <a:pPr/>
              <a:t>8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0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8"/>
    </mc:Choice>
    <mc:Fallback xmlns="">
      <p:transition spd="slow" advTm="2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3A412-BF8F-A3C2-3EC8-6C5E8D74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2248FE87-E5DC-7129-6CAF-5BF4A07F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50" t="23714" r="26195" b="23574"/>
          <a:stretch/>
        </p:blipFill>
        <p:spPr>
          <a:xfrm>
            <a:off x="2846281" y="1947884"/>
            <a:ext cx="6486732" cy="3094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57F2C252-9227-2053-67BC-9B142D4C7754}"/>
              </a:ext>
            </a:extLst>
          </p:cNvPr>
          <p:cNvSpPr/>
          <p:nvPr/>
        </p:nvSpPr>
        <p:spPr>
          <a:xfrm>
            <a:off x="3292564" y="3066068"/>
            <a:ext cx="5973589" cy="856778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B8C3B58-117F-EC05-2D3C-0B32759A826C}"/>
              </a:ext>
            </a:extLst>
          </p:cNvPr>
          <p:cNvSpPr/>
          <p:nvPr/>
        </p:nvSpPr>
        <p:spPr>
          <a:xfrm>
            <a:off x="3138876" y="2286439"/>
            <a:ext cx="4454620" cy="28093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27908D7-3621-35F8-89CA-3DEC59C78CA2}"/>
              </a:ext>
            </a:extLst>
          </p:cNvPr>
          <p:cNvSpPr txBox="1"/>
          <p:nvPr/>
        </p:nvSpPr>
        <p:spPr>
          <a:xfrm>
            <a:off x="2858987" y="1609330"/>
            <a:ext cx="5610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Beispielhafter Aufruf des </a:t>
            </a:r>
            <a:r>
              <a:rPr lang="de-DE" sz="1600" b="1" dirty="0" err="1"/>
              <a:t>Orchestrator</a:t>
            </a:r>
            <a:r>
              <a:rPr lang="de-DE" sz="1600" b="1" dirty="0"/>
              <a:t>-Skripts: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12D8DAB-5D4C-C040-E41A-434B3EB83366}"/>
              </a:ext>
            </a:extLst>
          </p:cNvPr>
          <p:cNvSpPr/>
          <p:nvPr/>
        </p:nvSpPr>
        <p:spPr>
          <a:xfrm>
            <a:off x="3138876" y="2542058"/>
            <a:ext cx="3142003" cy="30902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D785701-9C1F-8CB9-ABB7-78041FF21D9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F9EB104-BB31-4676-A69B-D2BC3D1EFC7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7A3C3B-0991-87E5-F625-933FE38F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Ausführungsplan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D87280FC-DBE5-7768-F8E7-9A41F2C85D9B}"/>
              </a:ext>
            </a:extLst>
          </p:cNvPr>
          <p:cNvSpPr/>
          <p:nvPr/>
        </p:nvSpPr>
        <p:spPr>
          <a:xfrm>
            <a:off x="3240000" y="1328400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2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 dirty="0"/>
              <a:t>Durchlaufe alle Skripte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880A7D5D-899E-0BF5-521C-D0A51ACE5E15}"/>
              </a:ext>
            </a:extLst>
          </p:cNvPr>
          <p:cNvSpPr/>
          <p:nvPr/>
        </p:nvSpPr>
        <p:spPr>
          <a:xfrm>
            <a:off x="3690000" y="2102400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0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200" dirty="0"/>
              <a:t>Durchlaufe</a:t>
            </a:r>
            <a:r>
              <a:rPr lang="de-DE" sz="2400" dirty="0"/>
              <a:t> alle DBMS-</a:t>
            </a:r>
            <a:r>
              <a:rPr lang="de-DE" sz="2400" dirty="0" err="1"/>
              <a:t>Konfigs</a:t>
            </a:r>
            <a:endParaRPr lang="de-DE" sz="2400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0988600B-1E35-5A75-5BC0-D03CA6D697F8}"/>
              </a:ext>
            </a:extLst>
          </p:cNvPr>
          <p:cNvSpPr/>
          <p:nvPr/>
        </p:nvSpPr>
        <p:spPr>
          <a:xfrm>
            <a:off x="4140000" y="2880016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4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/>
              <a:t>Exportiere ggfs. Variablen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72AA21A6-520C-AEFE-645F-3AF3F7BA2F0C}"/>
              </a:ext>
            </a:extLst>
          </p:cNvPr>
          <p:cNvSpPr/>
          <p:nvPr/>
        </p:nvSpPr>
        <p:spPr>
          <a:xfrm>
            <a:off x="4140000" y="3658372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38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 err="1"/>
              <a:t>Prepare</a:t>
            </a:r>
            <a:r>
              <a:rPr lang="de-DE" sz="2000" dirty="0"/>
              <a:t> &gt; Select &gt; Insert &gt; </a:t>
            </a:r>
            <a:r>
              <a:rPr lang="de-DE" sz="2000" dirty="0" err="1"/>
              <a:t>Cleanup</a:t>
            </a:r>
            <a:endParaRPr lang="de-DE" sz="2000" dirty="0"/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7E506622-D205-829A-C259-E5C4C994BBBF}"/>
              </a:ext>
            </a:extLst>
          </p:cNvPr>
          <p:cNvSpPr/>
          <p:nvPr/>
        </p:nvSpPr>
        <p:spPr>
          <a:xfrm>
            <a:off x="4140000" y="4441026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2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000" dirty="0"/>
              <a:t>Ggfs. Select-Befehle in 1 Ordner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1410EA19-44E1-92CD-BA3D-CAFCF4AC0C2A}"/>
              </a:ext>
            </a:extLst>
          </p:cNvPr>
          <p:cNvSpPr/>
          <p:nvPr/>
        </p:nvSpPr>
        <p:spPr>
          <a:xfrm>
            <a:off x="3240000" y="5223680"/>
            <a:ext cx="4815516" cy="68112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46000">
                <a:srgbClr val="01288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sz="2400" dirty="0"/>
              <a:t>Graphen erstellen mit Python</a:t>
            </a:r>
          </a:p>
        </p:txBody>
      </p:sp>
      <p:cxnSp>
        <p:nvCxnSpPr>
          <p:cNvPr id="5" name="Gekrümmte Verbindung 4">
            <a:extLst>
              <a:ext uri="{FF2B5EF4-FFF2-40B4-BE49-F238E27FC236}">
                <a16:creationId xmlns:a16="http://schemas.microsoft.com/office/drawing/2014/main" id="{FB5212AA-4AB4-FB8F-952F-3FC009FCA0B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87474" y="1595126"/>
            <a:ext cx="312019" cy="775681"/>
          </a:xfrm>
          <a:prstGeom prst="curvedConnector4">
            <a:avLst>
              <a:gd name="adj1" fmla="val -73265"/>
              <a:gd name="adj2" fmla="val 100452"/>
            </a:avLst>
          </a:prstGeom>
          <a:ln w="50800">
            <a:solidFill>
              <a:srgbClr val="012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krümmte Verbindung 25">
            <a:extLst>
              <a:ext uri="{FF2B5EF4-FFF2-40B4-BE49-F238E27FC236}">
                <a16:creationId xmlns:a16="http://schemas.microsoft.com/office/drawing/2014/main" id="{69DB5CF3-3F7C-4396-FE86-1FB6BEF4B42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644107" y="2401467"/>
            <a:ext cx="312019" cy="775681"/>
          </a:xfrm>
          <a:prstGeom prst="curvedConnector4">
            <a:avLst>
              <a:gd name="adj1" fmla="val -73265"/>
              <a:gd name="adj2" fmla="val 100452"/>
            </a:avLst>
          </a:prstGeom>
          <a:ln w="50800">
            <a:solidFill>
              <a:srgbClr val="012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94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31" grpId="1"/>
      <p:bldP spid="33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|0.4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Alle HAW Vorlagen">
  <a:themeElements>
    <a:clrScheme name="Benutzerdefiniert 6">
      <a:dk1>
        <a:sysClr val="windowText" lastClr="000000"/>
      </a:dk1>
      <a:lt1>
        <a:sysClr val="window" lastClr="FFFFFF"/>
      </a:lt1>
      <a:dk2>
        <a:srgbClr val="02288E"/>
      </a:dk2>
      <a:lt2>
        <a:srgbClr val="A0BEE1"/>
      </a:lt2>
      <a:accent1>
        <a:srgbClr val="0096D3"/>
      </a:accent1>
      <a:accent2>
        <a:srgbClr val="D2E6F0"/>
      </a:accent2>
      <a:accent3>
        <a:srgbClr val="D2DCF1"/>
      </a:accent3>
      <a:accent4>
        <a:srgbClr val="5A9BA2"/>
      </a:accent4>
      <a:accent5>
        <a:srgbClr val="A0CDC6"/>
      </a:accent5>
      <a:accent6>
        <a:srgbClr val="F79646"/>
      </a:accent6>
      <a:hlink>
        <a:srgbClr val="0096D3"/>
      </a:hlink>
      <a:folHlink>
        <a:srgbClr val="64BFE7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T-Controlling_Pres49429e5ec4f6b500bb02afe119a24b2a6b098f466ac336009bab00a73e1b1609" id="{53E8B926-E805-8D47-B8B1-2B092B5E4528}" vid="{88A84CBE-1381-F64C-B131-B1C00D5FDC99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-Controlling_Pres49429e5ec4f6b500bb02afe119a24b2a6b098f466ac336009bab00a73e1b1609" id="{53E8B926-E805-8D47-B8B1-2B092B5E4528}" vid="{85C9C585-ADB5-3C41-9D22-C9C8B0C1B770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5AED10DDD9D3E499BBABF0CBFAB081C" ma:contentTypeVersion="3" ma:contentTypeDescription="Ein neues Dokument erstellen." ma:contentTypeScope="" ma:versionID="1724e04b20a51e365cbaeabdc28fe6e4">
  <xsd:schema xmlns:xsd="http://www.w3.org/2001/XMLSchema" xmlns:xs="http://www.w3.org/2001/XMLSchema" xmlns:p="http://schemas.microsoft.com/office/2006/metadata/properties" xmlns:ns2="efd3ee8a-631b-48f2-b30a-2f8e58b8df8b" targetNamespace="http://schemas.microsoft.com/office/2006/metadata/properties" ma:root="true" ma:fieldsID="9fe676ebd9b069d99f762b5e2a84a79d" ns2:_="">
    <xsd:import namespace="efd3ee8a-631b-48f2-b30a-2f8e58b8df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3ee8a-631b-48f2-b30a-2f8e58b8df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4E2B26-6201-464C-A172-D5A813A4DB3B}">
  <ds:schemaRefs>
    <ds:schemaRef ds:uri="efd3ee8a-631b-48f2-b30a-2f8e58b8df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2687216-A874-410C-AC24-E4A94B477580}">
  <ds:schemaRefs>
    <ds:schemaRef ds:uri="efd3ee8a-631b-48f2-b30a-2f8e58b8df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54AD9C-230C-405B-8C57-3F5A78F94B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Alle HAW Vorlagen</Template>
  <TotalTime>0</TotalTime>
  <Words>2151</Words>
  <Application>Microsoft Macintosh PowerPoint</Application>
  <PresentationFormat>Breitbild</PresentationFormat>
  <Paragraphs>366</Paragraphs>
  <Slides>37</Slides>
  <Notes>0</Notes>
  <HiddenSlides>8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Aptos ExtraBold</vt:lpstr>
      <vt:lpstr>Arial</vt:lpstr>
      <vt:lpstr>Calibri</vt:lpstr>
      <vt:lpstr>Calibri Light</vt:lpstr>
      <vt:lpstr>Helvetica Neue</vt:lpstr>
      <vt:lpstr>Alle HAW Vorlagen</vt:lpstr>
      <vt:lpstr>Benutzerdefiniertes Design</vt:lpstr>
      <vt:lpstr>PowerPoint-Präsentation</vt:lpstr>
      <vt:lpstr>GLIEDERUNG</vt:lpstr>
      <vt:lpstr>SC</vt:lpstr>
      <vt:lpstr>SC2</vt:lpstr>
      <vt:lpstr>SC3</vt:lpstr>
      <vt:lpstr>Tools</vt:lpstr>
      <vt:lpstr>Aufbau</vt:lpstr>
      <vt:lpstr>Benchmark</vt:lpstr>
      <vt:lpstr>Ausführungsplan</vt:lpstr>
      <vt:lpstr>Skriptsprachen</vt:lpstr>
      <vt:lpstr>Grapherstellung</vt:lpstr>
      <vt:lpstr>CI/CD - Plattform</vt:lpstr>
      <vt:lpstr>Durchführung der Benchmarks</vt:lpstr>
      <vt:lpstr>Durchführung der Benchmarks</vt:lpstr>
      <vt:lpstr>anwendungsbeispiel</vt:lpstr>
      <vt:lpstr>Datentypen</vt:lpstr>
      <vt:lpstr>Datentypen</vt:lpstr>
      <vt:lpstr>Datentypen</vt:lpstr>
      <vt:lpstr>Datentypen</vt:lpstr>
      <vt:lpstr>Indizes</vt:lpstr>
      <vt:lpstr>Indizes</vt:lpstr>
      <vt:lpstr>B-Tree</vt:lpstr>
      <vt:lpstr>Hash</vt:lpstr>
      <vt:lpstr>VIEWS</vt:lpstr>
      <vt:lpstr>Views</vt:lpstr>
      <vt:lpstr>Views</vt:lpstr>
      <vt:lpstr>Views</vt:lpstr>
      <vt:lpstr>Views</vt:lpstr>
      <vt:lpstr>Partitionen</vt:lpstr>
      <vt:lpstr>Partitionen</vt:lpstr>
      <vt:lpstr>Partitionen</vt:lpstr>
      <vt:lpstr>Replikation</vt:lpstr>
      <vt:lpstr>replikation</vt:lpstr>
      <vt:lpstr>Replikation</vt:lpstr>
      <vt:lpstr>Replikation</vt:lpstr>
      <vt:lpstr>Replikation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Freire Mendes</dc:creator>
  <cp:lastModifiedBy>Daniel Freire Mendes</cp:lastModifiedBy>
  <cp:revision>881</cp:revision>
  <dcterms:created xsi:type="dcterms:W3CDTF">2025-03-14T11:56:47Z</dcterms:created>
  <dcterms:modified xsi:type="dcterms:W3CDTF">2025-04-07T18:27:36Z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0x01010035AED10DDD9D3E499BBABF0CBFAB081C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2023-05-21T20:39:10Z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2c6cac8d-ab61-47b3-8209-4df2e46aefbc</vt:lpwstr>
  </property>
  <property fmtid="{D5CDD505-2E9C-101B-9397-08002B2CF9AE}" pid="8" name="MSIP_Label_defa4170-0d19-0005-0004-bc88714345d2_ActionId">
    <vt:lpwstr>4d4b73b9-1e29-4ac0-86e2-f1c2f9a0273d</vt:lpwstr>
  </property>
  <property fmtid="{D5CDD505-2E9C-101B-9397-08002B2CF9AE}" pid="9" name="MSIP_Label_defa4170-0d19-0005-0004-bc88714345d2_ContentBits">
    <vt:lpwstr>0</vt:lpwstr>
  </property>
</Properties>
</file>